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  <p:sldMasterId id="2147483674" r:id="rId3"/>
    <p:sldMasterId id="2147483675" r:id="rId4"/>
    <p:sldMasterId id="2147483678" r:id="rId5"/>
    <p:sldMasterId id="2147483676" r:id="rId6"/>
    <p:sldMasterId id="2147483677" r:id="rId7"/>
  </p:sldMasterIdLst>
  <p:notesMasterIdLst>
    <p:notesMasterId r:id="rId31"/>
  </p:notesMasterIdLst>
  <p:sldIdLst>
    <p:sldId id="256" r:id="rId8"/>
    <p:sldId id="394" r:id="rId9"/>
    <p:sldId id="392" r:id="rId10"/>
    <p:sldId id="387" r:id="rId11"/>
    <p:sldId id="388" r:id="rId12"/>
    <p:sldId id="390" r:id="rId13"/>
    <p:sldId id="391" r:id="rId14"/>
    <p:sldId id="398" r:id="rId15"/>
    <p:sldId id="389" r:id="rId16"/>
    <p:sldId id="399" r:id="rId17"/>
    <p:sldId id="400" r:id="rId18"/>
    <p:sldId id="401" r:id="rId19"/>
    <p:sldId id="402" r:id="rId20"/>
    <p:sldId id="403" r:id="rId21"/>
    <p:sldId id="397" r:id="rId22"/>
    <p:sldId id="404" r:id="rId23"/>
    <p:sldId id="405" r:id="rId24"/>
    <p:sldId id="407" r:id="rId25"/>
    <p:sldId id="408" r:id="rId26"/>
    <p:sldId id="414" r:id="rId27"/>
    <p:sldId id="417" r:id="rId28"/>
    <p:sldId id="412" r:id="rId29"/>
    <p:sldId id="416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2D6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2D6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2D6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2D6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128"/>
    <a:srgbClr val="000099"/>
    <a:srgbClr val="C0C0C0"/>
    <a:srgbClr val="0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980" autoAdjust="0"/>
  </p:normalViewPr>
  <p:slideViewPr>
    <p:cSldViewPr snapToObjects="1">
      <p:cViewPr varScale="1">
        <p:scale>
          <a:sx n="104" d="100"/>
          <a:sy n="104" d="100"/>
        </p:scale>
        <p:origin x="31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B1B09A-3FFB-443B-8739-B89DB4F43A95}" type="datetimeFigureOut">
              <a:rPr lang="en-GB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Kliknij, aby edytować style wzorca tekstu</a:t>
            </a:r>
          </a:p>
          <a:p>
            <a:pPr lvl="1"/>
            <a:r>
              <a:rPr lang="en-GB" noProof="0"/>
              <a:t>Drugi poziom</a:t>
            </a:r>
          </a:p>
          <a:p>
            <a:pPr lvl="2"/>
            <a:r>
              <a:rPr lang="en-GB" noProof="0"/>
              <a:t>Trzeci poziom</a:t>
            </a:r>
          </a:p>
          <a:p>
            <a:pPr lvl="3"/>
            <a:r>
              <a:rPr lang="en-GB" noProof="0"/>
              <a:t>Czwarty poziom</a:t>
            </a:r>
          </a:p>
          <a:p>
            <a:pPr lvl="4"/>
            <a:r>
              <a:rPr lang="en-GB" noProof="0"/>
              <a:t>Piąty poziom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555535-8519-4970-A5BE-002E326044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3555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3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21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09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E5134-8ADC-4DD8-8389-881261A9F6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703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BCDD5-23A5-4B0B-BEA2-F5CC20FB2D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39687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4751A-1421-4FD7-AA61-0C94FC8399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81086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D577F-4B8A-4C77-B2A9-1A996417E1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5695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9FAC3-A614-4D98-813C-6A7B26616A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5123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E4E5F-84A9-45BC-A595-D9C41F3F2F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0926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9074F-14D8-495D-9D04-28BEE5A6E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4301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8A24-3316-42B2-8679-282845F214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57477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655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FF993-54EF-4B10-A6AC-AA4E2624F7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5351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26C04-B5C0-4C80-B8B3-BE178D225F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90602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ED2E5-F52B-4B89-B1EF-1D7D0315E8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52511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4A551-44AA-4E8B-A3FD-EE205F8438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150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A9E68-E4D7-4E2C-829B-454E76A8CB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207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20230-8FDE-4BD1-9FAC-A6E18CF4AA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4590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A4427-66B2-4A26-896B-6A3320D5C1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438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9F0CD-D772-4FF2-B8BC-95FE04E61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5046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A1E8A-F0B4-4CE0-A7FD-AEB3456310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192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40322-07AD-4A3C-B782-A5BAAB896A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776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13527-5DC0-4BE7-B63D-2817ADD5D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533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6D230-FF41-457D-AAC7-11F6FB25D4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254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057D1-E5D4-49C8-9C91-CFDE4B8DFD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6410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1BD59-01DF-4992-84DD-06C14F4787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8141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5A8DD-DB82-4E6D-B4B4-2322F57365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546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65C0F-5A4E-4CA1-B8A1-16B6B9387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921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2B343-271C-4A48-972E-C2B611EBC8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824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04753-1D86-45D7-93C7-4E93E2BF0A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6132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304FF-338B-4527-996A-32C40E7D5A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0656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A071F-1E52-42FE-BC44-B97BD01D2A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096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544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166AC-5BB9-4943-9145-B93DE06B88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943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83505-EE16-4D96-9C5D-357812B9E6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793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A3C99-6A42-40AE-8339-F4A63C36B2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092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C584C-D6BA-4772-A33B-CABD51CCED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2282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651C-BCA8-4A12-BB7E-6250322F5F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36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899D2-E9BF-4370-A687-4AD1BEA820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78036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F86A3-76B1-4CFD-8AC0-54AE073E7E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6245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F33D9-8E8B-47EA-A46F-EB55814AEE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16486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2263" y="2849563"/>
            <a:ext cx="2217737" cy="228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400" y="2849563"/>
            <a:ext cx="2219325" cy="228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4CE51-37B8-45E5-93B1-9650444AAB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520647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ACE2-0683-41CE-8538-9414A0A5DC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09465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348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EAA67-7E2E-4158-9632-B106F3B886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34818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E3008-C298-44A0-BB9F-7EB75B18A6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3781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F5D59-B8B2-454E-912D-D19FEFB6E5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96388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DD77A-1F90-4EB1-8A9E-E320C8242D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24961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522FA-2641-4C92-A8A5-394592AC74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6244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486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486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BF71A-A2D6-46D2-B733-1068D42A61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42943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D25BE-B567-4293-9EF2-9F391FBA38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9534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76A37-917D-4C44-9138-155BC8BA67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451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B924A-46F3-489A-8A27-089040DEC0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083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3B66C-4529-46B9-9A01-296705E8C7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61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836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1BCDE-7C7E-4A0D-956E-8AFDBC0087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151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883E4-8994-4C52-A1FB-5B39E7573F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58369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66CC6-6FB6-4F36-A9F3-3295338F3D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492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6F08A-79D2-4AC9-A774-FC8496B64E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846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F1284-EDDD-4EB1-94B2-ABE480BF66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8084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75DAC-35B6-4CE7-B05C-32B703D6FD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740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1A511-0004-43C5-9107-EF982F0302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558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470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773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72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617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618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229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9101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232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02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849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301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5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69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78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051175" y="6356350"/>
            <a:ext cx="6092825" cy="244475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bIns="32400">
            <a:spAutoFit/>
          </a:bodyPr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wa.amu.edu.pl</a:t>
            </a:r>
            <a:endParaRPr lang="en-GB" altLang="en-US" sz="1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263775"/>
            <a:ext cx="401638" cy="3776663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2936875" y="587375"/>
            <a:ext cx="6207125" cy="569913"/>
            <a:chOff x="1850" y="674"/>
            <a:chExt cx="3910" cy="359"/>
          </a:xfrm>
        </p:grpSpPr>
        <p:sp>
          <p:nvSpPr>
            <p:cNvPr id="1031" name="Text Box 6"/>
            <p:cNvSpPr txBox="1">
              <a:spLocks noChangeArrowheads="1"/>
            </p:cNvSpPr>
            <p:nvPr userDrawn="1"/>
          </p:nvSpPr>
          <p:spPr bwMode="auto">
            <a:xfrm>
              <a:off x="1850" y="674"/>
              <a:ext cx="3070" cy="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0" bIns="39600">
              <a:spAutoFit/>
            </a:bodyPr>
            <a:lstStyle>
              <a:lvl1pPr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D6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l-PL" altLang="en-US" b="1">
                  <a:latin typeface="Times New Roman" panose="02020603050405020304" pitchFamily="18" charset="0"/>
                </a:rPr>
                <a:t>A</a:t>
              </a:r>
              <a:r>
                <a:rPr lang="pl-PL" altLang="en-US" sz="1400" b="1">
                  <a:latin typeface="Times New Roman" panose="02020603050405020304" pitchFamily="18" charset="0"/>
                </a:rPr>
                <a:t>DAM </a:t>
              </a:r>
              <a:r>
                <a:rPr lang="pl-PL" altLang="en-US" b="1">
                  <a:latin typeface="Times New Roman" panose="02020603050405020304" pitchFamily="18" charset="0"/>
                </a:rPr>
                <a:t>M</a:t>
              </a:r>
              <a:r>
                <a:rPr lang="pl-PL" altLang="en-US" sz="1400" b="1">
                  <a:latin typeface="Times New Roman" panose="02020603050405020304" pitchFamily="18" charset="0"/>
                </a:rPr>
                <a:t>ICKIEWICZ </a:t>
              </a:r>
              <a:r>
                <a:rPr lang="pl-PL" altLang="en-US" b="1">
                  <a:latin typeface="Times New Roman" panose="02020603050405020304" pitchFamily="18" charset="0"/>
                </a:rPr>
                <a:t>U</a:t>
              </a:r>
              <a:r>
                <a:rPr lang="pl-PL" altLang="en-US" sz="1400" b="1">
                  <a:latin typeface="Times New Roman" panose="02020603050405020304" pitchFamily="18" charset="0"/>
                </a:rPr>
                <a:t>NIVERSITY IN </a:t>
              </a:r>
              <a:r>
                <a:rPr lang="pl-PL" altLang="en-US" b="1">
                  <a:latin typeface="Times New Roman" panose="02020603050405020304" pitchFamily="18" charset="0"/>
                </a:rPr>
                <a:t>P</a:t>
              </a:r>
              <a:r>
                <a:rPr lang="pl-PL" altLang="en-US" sz="1400" b="1">
                  <a:latin typeface="Times New Roman" panose="02020603050405020304" pitchFamily="18" charset="0"/>
                </a:rPr>
                <a:t>OZNA</a:t>
              </a:r>
              <a:r>
                <a:rPr lang="en-US" alt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Ń</a:t>
              </a:r>
              <a:endParaRPr lang="pl-PL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pl-PL" alt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Faculty of English</a:t>
              </a:r>
              <a:endParaRPr lang="en-GB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1032" name="Line 7"/>
            <p:cNvSpPr>
              <a:spLocks noChangeShapeType="1"/>
            </p:cNvSpPr>
            <p:nvPr userDrawn="1"/>
          </p:nvSpPr>
          <p:spPr bwMode="auto">
            <a:xfrm>
              <a:off x="1936" y="856"/>
              <a:ext cx="3824" cy="0"/>
            </a:xfrm>
            <a:prstGeom prst="line">
              <a:avLst/>
            </a:prstGeom>
            <a:noFill/>
            <a:ln w="19050">
              <a:solidFill>
                <a:srgbClr val="002D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030" name="Picture 8" descr="UAM_eag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 wzorca tytułu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style wzorca tekstu</a:t>
            </a:r>
          </a:p>
          <a:p>
            <a:pPr lvl="1"/>
            <a:r>
              <a:rPr lang="en-GB" altLang="en-US"/>
              <a:t>Drugi poziom</a:t>
            </a:r>
          </a:p>
          <a:p>
            <a:pPr lvl="2"/>
            <a:r>
              <a:rPr lang="en-GB" altLang="en-US"/>
              <a:t>Trzeci poziom</a:t>
            </a:r>
          </a:p>
          <a:p>
            <a:pPr lvl="3"/>
            <a:r>
              <a:rPr lang="en-GB" altLang="en-US"/>
              <a:t>Czwarty poziom</a:t>
            </a:r>
          </a:p>
          <a:p>
            <a:pPr lvl="4"/>
            <a:r>
              <a:rPr lang="en-GB" altLang="en-US"/>
              <a:t>Piąty poziom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61138"/>
            <a:ext cx="36718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1138"/>
            <a:ext cx="2133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9E2C38E-7E37-445C-ADF9-F22665B92E2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048000" y="6361113"/>
            <a:ext cx="6096000" cy="230187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pic>
        <p:nvPicPr>
          <p:cNvPr id="2056" name="Picture 9" descr="UAM_eag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build="allAtOnce" bldLvl="2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652" grpId="1" build="p">
        <p:tmplLst>
          <p:tmpl lvl="1">
            <p:tnLst>
              <p:par>
                <p:cTn presetID="9" presetClass="emph" presetSubtype="0" nodeType="click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D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D6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D69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2D69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 wzorca tytułu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5263"/>
            <a:ext cx="3671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3B09A46-93FA-42E0-B413-6100533FEAD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pic>
        <p:nvPicPr>
          <p:cNvPr id="3078" name="Picture 8" descr="UAM_eag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style wzorca tekstu</a:t>
            </a:r>
          </a:p>
          <a:p>
            <a:pPr lvl="1"/>
            <a:r>
              <a:rPr lang="en-GB" altLang="en-US"/>
              <a:t>Drugi poziom</a:t>
            </a:r>
          </a:p>
          <a:p>
            <a:pPr lvl="2"/>
            <a:r>
              <a:rPr lang="en-GB" altLang="en-US"/>
              <a:t>Trzeci poziom</a:t>
            </a:r>
          </a:p>
          <a:p>
            <a:pPr lvl="3"/>
            <a:r>
              <a:rPr lang="en-GB" altLang="en-US"/>
              <a:t>Czwarty poziom</a:t>
            </a:r>
          </a:p>
          <a:p>
            <a:pPr lvl="4"/>
            <a:r>
              <a:rPr lang="en-GB" altLang="en-US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 build="allAtOnce" bldLvl="2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681" grpId="1" build="p">
        <p:tmplLst>
          <p:tmpl lvl="1">
            <p:tnLst>
              <p:par>
                <p:cTn presetID="9" presetClass="emph" presetSubtype="0" nodeType="click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D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D6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D69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2D69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 wzorca tytułu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5263"/>
            <a:ext cx="3671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668FF31-2723-4052-8F59-4DE54ABC5E5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048000" y="6361113"/>
            <a:ext cx="6096000" cy="230187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pic>
        <p:nvPicPr>
          <p:cNvPr id="4102" name="Picture 8" descr="UAM_eag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style wzorca tekstu</a:t>
            </a:r>
          </a:p>
          <a:p>
            <a:pPr lvl="1"/>
            <a:r>
              <a:rPr lang="en-GB" altLang="en-US"/>
              <a:t>Drugi poziom</a:t>
            </a:r>
          </a:p>
          <a:p>
            <a:pPr lvl="2"/>
            <a:r>
              <a:rPr lang="en-GB" altLang="en-US"/>
              <a:t>Trzeci poziom</a:t>
            </a:r>
          </a:p>
          <a:p>
            <a:pPr lvl="3"/>
            <a:r>
              <a:rPr lang="en-GB" altLang="en-US"/>
              <a:t>Czwarty poziom</a:t>
            </a:r>
          </a:p>
          <a:p>
            <a:pPr lvl="4"/>
            <a:r>
              <a:rPr lang="en-GB" altLang="en-US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5" grpId="0" build="allAtOnce" bldLvl="2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705" grpId="1" build="p">
        <p:tmplLst>
          <p:tmpl lvl="1">
            <p:tnLst>
              <p:par>
                <p:cTn presetID="9" presetClass="emph" presetSubtype="0" nodeType="click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D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D6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D69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2D69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 wzorca tytułu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61138"/>
            <a:ext cx="36718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1138"/>
            <a:ext cx="2133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ABB80EB-5414-41D7-BEFA-0B6F373380C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048000" y="6361113"/>
            <a:ext cx="6096000" cy="230187"/>
          </a:xfrm>
          <a:prstGeom prst="rect">
            <a:avLst/>
          </a:prstGeom>
          <a:solidFill>
            <a:srgbClr val="7C2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pic>
        <p:nvPicPr>
          <p:cNvPr id="5127" name="Picture 9" descr="UAM_eag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 descr="Quote-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5513"/>
            <a:ext cx="11207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9" descr="Quote-lef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868863"/>
            <a:ext cx="11207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2862263" y="2849563"/>
            <a:ext cx="4589462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GB" altLang="en-US">
              <a:sym typeface="Wingdings" panose="05000000000000000000" pitchFamily="2" charset="2"/>
            </a:endParaRPr>
          </a:p>
        </p:txBody>
      </p:sp>
      <p:sp>
        <p:nvSpPr>
          <p:cNvPr id="513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62263" y="2849563"/>
            <a:ext cx="45894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style wzorca tekstu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rgbClr val="002D69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D69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D69"/>
          </a:solidFill>
          <a:latin typeface="Calibri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2D69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5263"/>
            <a:ext cx="3671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C33C006-26BD-4EDB-BC92-7A996B2B927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148" name="Picture 5" descr="UAM_eag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styl wzorca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D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D6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D69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2D69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memlmf.wordpress.com/2018/05/25/greece-erasmus-2018/" TargetMode="External"/><Relationship Id="rId2" Type="http://schemas.openxmlformats.org/officeDocument/2006/relationships/hyperlink" Target="mailto:ajank@wa.amu.edu.p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mlmf.wordpress.com/2018/05/25/greece-erasmus-2018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mlmf.wordpress.com/2018/05/25/greece-erasmus-2018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voli.altervista.org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1628800"/>
            <a:ext cx="8424862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5000"/>
              </a:lnSpc>
            </a:pPr>
            <a:r>
              <a:rPr lang="pl-PL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Rozumiem/Nie </a:t>
            </a:r>
            <a:r>
              <a:rPr lang="pl-PL" sz="6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rozumiem</a:t>
            </a:r>
            <a:r>
              <a:rPr lang="pl-PL" sz="6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Mam pytanie – </a:t>
            </a:r>
            <a:br>
              <a:rPr lang="pl-PL" sz="6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pl-PL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aktywnie oglądać nagrania z YouTube</a:t>
            </a:r>
            <a:br>
              <a:rPr lang="pl-PL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sz="6000" b="1" noProof="0" dirty="0">
              <a:solidFill>
                <a:schemeClr val="tx2"/>
              </a:solidFill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5157192"/>
            <a:ext cx="3974394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Aleksandra </a:t>
            </a:r>
            <a:r>
              <a:rPr lang="pl-PL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Jankowska</a:t>
            </a:r>
            <a:endParaRPr lang="pl-PL" sz="4000" b="1" i="1" dirty="0">
              <a:solidFill>
                <a:srgbClr val="7C2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pl-PL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ajank@wa.amu.edu.pl</a:t>
            </a:r>
            <a:r>
              <a:rPr lang="pl-PL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5" descr="3 Wydział Anglisty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62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33" y="5400924"/>
            <a:ext cx="975855" cy="96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Logo else tra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363980"/>
            <a:ext cx="1272949" cy="983963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CFC0-6D35-4DDF-B7CB-1B2CC975CB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644008" y="5698192"/>
            <a:ext cx="1864922" cy="409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75CCF-AE1D-45DA-8324-734A328CBA3F}"/>
              </a:ext>
            </a:extLst>
          </p:cNvPr>
          <p:cNvSpPr txBox="1"/>
          <p:nvPr/>
        </p:nvSpPr>
        <p:spPr>
          <a:xfrm>
            <a:off x="-4717032" y="650040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memlmf.wordpress.com/2018/05/25/greece-erasmus-2018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c/3.0/"/>
              </a:rPr>
              <a:t>CC BY-NC</a:t>
            </a:r>
            <a:endParaRPr lang="en-GB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9830-FC1D-4331-B515-D1FC115F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uczeń może zacząć oglądać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B2858-C498-4A13-A995-B36C64E79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2F45E81-0462-4CFD-B531-48F240838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24936" cy="46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73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EA67-41C2-47DB-9854-AA3AC562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wpisywanie komentarzy/pytań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FFE3B-204E-482B-9D6D-2749D76A1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9C26C43-CAF0-4EBC-A68A-AB29A4318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9581"/>
            <a:ext cx="8568952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18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A892-4E0A-4416-B7E5-AA7C6333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uczniowie oceniają atrakcyjność i klarowność materiałów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EFF6E-798C-4810-BF1E-7005B73CA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33826A1-44BA-4115-A8EE-6329513A4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992888" cy="39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11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A38A-7683-4AD0-90FE-855D51BD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 pracy z nagraniem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A6D7F-92A4-4544-87C9-0210FD74E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D50D980-56E5-402A-B6AB-170E1D65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8306122" cy="39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41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63EA-8F97-46A0-A080-59E43788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dla nauczyciela (feedback/</a:t>
            </a:r>
            <a:r>
              <a:rPr lang="pl-PL" dirty="0" err="1"/>
              <a:t>view</a:t>
            </a:r>
            <a:r>
              <a:rPr lang="pl-PL" dirty="0"/>
              <a:t>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327D0-1F0D-417B-B8E7-BD0648043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4D64DC0-877A-4BB2-94E0-0E93419A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9956"/>
            <a:ext cx="8147248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51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7399-A323-4357-B422-A6F6CAC4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dla nauczyciela</a:t>
            </a:r>
            <a:br>
              <a:rPr lang="pl-PL" dirty="0"/>
            </a:br>
            <a:r>
              <a:rPr lang="pl-PL" dirty="0"/>
              <a:t>więcej informacji – </a:t>
            </a:r>
            <a:r>
              <a:rPr lang="pl-PL" dirty="0" err="1"/>
              <a:t>view</a:t>
            </a:r>
            <a:r>
              <a:rPr lang="pl-PL" dirty="0"/>
              <a:t> </a:t>
            </a:r>
            <a:r>
              <a:rPr lang="pl-PL" dirty="0" err="1"/>
              <a:t>recap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A733F-EEB3-45C7-9014-F43C57CBC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8AEBBBA9-FF7D-4041-AE05-D9E6D9BA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363272" cy="40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5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563-37EC-42A2-8A5A-EC381FF0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reakcji i komentarzy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40A6C-149E-4AF0-9C18-6F7A566EF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EE616FA4-FFDF-49EF-96BE-C6E1AC2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16831"/>
            <a:ext cx="7652717" cy="37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649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D1F5-1FB6-41DD-8699-E4B2B9CB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komentarze i pytania</a:t>
            </a:r>
            <a:br>
              <a:rPr lang="pl-PL" dirty="0"/>
            </a:br>
            <a:r>
              <a:rPr lang="pl-PL" dirty="0"/>
              <a:t>możliwość odtworzenia fragmentu, </a:t>
            </a:r>
            <a:br>
              <a:rPr lang="pl-PL" dirty="0"/>
            </a:br>
            <a:r>
              <a:rPr lang="pl-PL" dirty="0"/>
              <a:t>do którego się odnoszą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7AA55-6D6C-4BE1-B1D7-3177851E6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17</a:t>
            </a:fld>
            <a:endParaRPr lang="en-GB" altLang="en-US"/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2CD3629C-1566-463A-B162-DA1424A1D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136904" cy="34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85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2EB2-5282-459B-97D4-0ED28962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eksport komentarzy do aplikacji Excel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63DB0-F02D-47C4-89E2-1B6E34DBC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18</a:t>
            </a:fld>
            <a:endParaRPr lang="en-GB" alt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4360CF4-AE25-4918-9032-9EA4EE8D5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844824"/>
            <a:ext cx="7562755" cy="35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49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3997-F5AB-42F4-9526-9D446700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jeszcze jeden przykład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14732-9F45-4377-8C58-D9F4EA10A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0C71FC-39D6-4068-BB50-BA8C85D1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859216" cy="39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434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1628775"/>
            <a:ext cx="8424862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Eco/logical Learning and Simulation 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Environments in Higher Education</a:t>
            </a:r>
            <a:endParaRPr lang="en-GB" altLang="en-US" sz="3200" b="1" noProof="0" dirty="0">
              <a:solidFill>
                <a:schemeClr val="tx2"/>
              </a:solidFill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24025" y="5229225"/>
            <a:ext cx="64008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2018-1-IT02-KA203-048006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l-PL" altLang="en-US" sz="2400" b="1" i="1" dirty="0">
              <a:solidFill>
                <a:srgbClr val="7C2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5" descr="3 Wydział Anglisty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62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74221"/>
            <a:ext cx="1728787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Logo else tra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3310" y="3014722"/>
            <a:ext cx="2480617" cy="191746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CFC0-6D35-4DDF-B7CB-1B2CC975C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1188" y="4269170"/>
            <a:ext cx="2730431" cy="598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75CCF-AE1D-45DA-8324-734A328CBA3F}"/>
              </a:ext>
            </a:extLst>
          </p:cNvPr>
          <p:cNvSpPr txBox="1"/>
          <p:nvPr/>
        </p:nvSpPr>
        <p:spPr>
          <a:xfrm>
            <a:off x="-4717032" y="650040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memlmf.wordpress.com/2018/05/25/greece-erasmus-2018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0690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388867-8689-4109-9CCB-92109DFD9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074F-14D8-495D-9D04-28BEE5A6E3AA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7BDB18-7595-46D6-B441-6C87EA83F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9" y="1556792"/>
            <a:ext cx="8820472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88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6BB3-42A8-4930-BB94-D7A95DFC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słuchanie ze zrozumieniem</a:t>
            </a:r>
            <a:br>
              <a:rPr lang="pl-PL" dirty="0"/>
            </a:br>
            <a:r>
              <a:rPr lang="pl-PL" dirty="0"/>
              <a:t>- dodatkowe zadania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788BB-1BD8-4DF5-A535-B9C0D65B0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Gdy licznik wskaże czas podany poniżej, zatrzymaj nagranie i wykonaj polecenie wpisując odpowiedź w miejsce przeznaczone na komentarz:</a:t>
            </a:r>
          </a:p>
          <a:p>
            <a:endParaRPr lang="pl-PL" dirty="0"/>
          </a:p>
          <a:p>
            <a:r>
              <a:rPr lang="pl-PL" dirty="0"/>
              <a:t>1:45 – dlaczego Ann jest zła?</a:t>
            </a:r>
          </a:p>
          <a:p>
            <a:r>
              <a:rPr lang="pl-PL" dirty="0"/>
              <a:t>2:10 – co w tym kontekście znaczy słowo XYZ?</a:t>
            </a:r>
          </a:p>
          <a:p>
            <a:r>
              <a:rPr lang="pl-PL" dirty="0"/>
              <a:t>2:55 – od ilu lat Tom mieszka w Paryżu?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9756A-2705-4455-A7DF-4474590B0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1265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E3E8-6FDC-4F2A-BCF5-4A3F448C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9096-8E37-4EA3-B512-5DF902FB4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Rzeka lawy</a:t>
            </a:r>
          </a:p>
          <a:p>
            <a:pPr lvl="1"/>
            <a:r>
              <a:rPr lang="pl-PL" dirty="0"/>
              <a:t>94eWBz</a:t>
            </a:r>
          </a:p>
          <a:p>
            <a:pPr marL="457200" lvl="1" indent="0">
              <a:buNone/>
            </a:pPr>
            <a:endParaRPr lang="pl-PL" dirty="0"/>
          </a:p>
          <a:p>
            <a:r>
              <a:rPr lang="pl-PL" dirty="0"/>
              <a:t>Jak Jadwiga została królem Polski?</a:t>
            </a:r>
          </a:p>
          <a:p>
            <a:pPr lvl="1"/>
            <a:r>
              <a:rPr lang="pl-PL" dirty="0"/>
              <a:t>Ak1yG6 </a:t>
            </a:r>
          </a:p>
          <a:p>
            <a:pPr lvl="1"/>
            <a:endParaRPr lang="pl-PL" dirty="0"/>
          </a:p>
          <a:p>
            <a:r>
              <a:rPr lang="pl-PL" dirty="0" err="1"/>
              <a:t>Correcting</a:t>
            </a:r>
            <a:r>
              <a:rPr lang="pl-PL" dirty="0"/>
              <a:t> </a:t>
            </a:r>
            <a:r>
              <a:rPr lang="pl-PL" dirty="0" err="1"/>
              <a:t>errors</a:t>
            </a:r>
            <a:endParaRPr lang="pl-PL" dirty="0"/>
          </a:p>
          <a:p>
            <a:pPr lvl="1"/>
            <a:r>
              <a:rPr lang="pl-PL" dirty="0"/>
              <a:t>Sc4u9k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4C05F-BF0B-4F9D-A76E-4A84006F2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7735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1628775"/>
            <a:ext cx="8424862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Dziękuję za uwagę!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sz="3200" b="1" noProof="0" dirty="0">
              <a:solidFill>
                <a:schemeClr val="tx2"/>
              </a:solidFill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24025" y="5229225"/>
            <a:ext cx="64008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ajank@amu.edu.pl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l-PL" altLang="en-US" sz="2400" b="1" i="1" dirty="0">
              <a:solidFill>
                <a:srgbClr val="7C2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5" descr="3 Wydział Anglisty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62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74221"/>
            <a:ext cx="1728787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Logo else tra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046802"/>
            <a:ext cx="2480617" cy="191746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CFC0-6D35-4DDF-B7CB-1B2CC975C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1188" y="4269170"/>
            <a:ext cx="2730431" cy="598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75CCF-AE1D-45DA-8324-734A328CBA3F}"/>
              </a:ext>
            </a:extLst>
          </p:cNvPr>
          <p:cNvSpPr txBox="1"/>
          <p:nvPr/>
        </p:nvSpPr>
        <p:spPr>
          <a:xfrm>
            <a:off x="-4717032" y="650040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memlmf.wordpress.com/2018/05/25/greece-erasmus-2018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64703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F61-0970-4B0F-B863-1C770806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EVOLI - cele: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0DCF-3AA7-45BB-B89D-7BFCF026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aktywne oglądanie materiałów YouTube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wsparcie nauczycieli i uczniów w stosowaniu w praktyce zasady „klasy odwróconej”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pomoc w zidentyfikowaniu fragmentów materiału, które uczniowie uznali za trudne/łatwe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zebranie opinii na temat atrakcyjności i klarowności materiałów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zebranie pytań i komentarzy uczniów, które następnie mogą być wykorzystane przy  planowaniu zajęć w klasie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rozwój sprawności słuchania ze zrozumieniem</a:t>
            </a:r>
          </a:p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D443B-A59A-4191-B359-BA3559711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7841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F6D4-BB70-49FE-B53E-9BC39A68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https://evoli.alter</a:t>
            </a:r>
            <a:r>
              <a:rPr lang="pl-PL" dirty="0">
                <a:hlinkClick r:id="rId2"/>
              </a:rPr>
              <a:t>vi</a:t>
            </a:r>
            <a:r>
              <a:rPr lang="en-GB" dirty="0">
                <a:hlinkClick r:id="rId2"/>
              </a:rPr>
              <a:t>sta.org</a:t>
            </a:r>
            <a:endParaRPr lang="en-GB" dirty="0"/>
          </a:p>
        </p:txBody>
      </p:sp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4C57480-01D6-488E-8017-1BFA7DA52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2130944"/>
            <a:ext cx="6994525" cy="3464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AF06E-B0F2-41ED-A217-326904115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63383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7D21-FBFF-4C46-A50F-BF661B1A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Zakładamy konto nauczyciela</a:t>
            </a:r>
            <a:endParaRPr lang="en-GB" dirty="0"/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E0F86C87-0079-405F-89C7-FF6C8AD8F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2118193"/>
            <a:ext cx="6994525" cy="3489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9AAA-A1FE-4D31-BE6D-B878E9F20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0770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FA37-25EE-4A38-B0B2-A02FE243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wybieramy wideo/nagrywamy własne</a:t>
            </a:r>
            <a:br>
              <a:rPr lang="pl-PL" dirty="0"/>
            </a:br>
            <a:r>
              <a:rPr lang="pl-PL" dirty="0"/>
              <a:t>umieszczamy na platformie EVOLI </a:t>
            </a:r>
            <a:endParaRPr lang="en-GB" dirty="0"/>
          </a:p>
        </p:txBody>
      </p:sp>
      <p:pic>
        <p:nvPicPr>
          <p:cNvPr id="6" name="Content Placeholder 5" descr="A picture containing Teams&#10;&#10;Description automatically generated">
            <a:extLst>
              <a:ext uri="{FF2B5EF4-FFF2-40B4-BE49-F238E27FC236}">
                <a16:creationId xmlns:a16="http://schemas.microsoft.com/office/drawing/2014/main" id="{16D3DA63-2DDD-4F26-A55C-0913D8B5B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2216554"/>
            <a:ext cx="6994525" cy="32932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D9306-FE4F-4223-9894-CA9285E4E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04C82-875E-4ECD-8257-717647B988D3}"/>
              </a:ext>
            </a:extLst>
          </p:cNvPr>
          <p:cNvSpPr txBox="1"/>
          <p:nvPr/>
        </p:nvSpPr>
        <p:spPr>
          <a:xfrm>
            <a:off x="1670571" y="1588460"/>
            <a:ext cx="242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Przycisk „</a:t>
            </a:r>
            <a:r>
              <a:rPr lang="pl-PL" dirty="0" err="1"/>
              <a:t>upload</a:t>
            </a:r>
            <a:r>
              <a:rPr lang="pl-PL" dirty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7608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A2EB-A8C0-46FF-9450-1B15B615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Wpisujemy nazwę nagrania, wklejamy link</a:t>
            </a:r>
            <a:endParaRPr lang="en-GB" dirty="0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F70460-696A-47FC-A9EC-45B0B57C9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6" y="1988840"/>
            <a:ext cx="7787208" cy="37019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4BFE-F91D-4BAF-A35D-1A4358515E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29854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63EA-8F97-46A0-A080-59E43788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generuje kod dostępu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327D0-1F0D-417B-B8E7-BD0648043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E4E5F-84A9-45BC-A595-D9C41F3F2FE7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4D64DC0-877A-4BB2-94E0-0E93419A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9956"/>
            <a:ext cx="8147248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62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14BB-53B5-43E1-AEC2-30291DA8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Uczniowie logują się</a:t>
            </a:r>
            <a:endParaRPr lang="en-GB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A37D94-E1CF-4613-A322-9675F066F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51" y="1916832"/>
            <a:ext cx="7406249" cy="39604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3329-69F0-461F-B1D4-8346B4379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BCDD5-23A5-4B0B-BEA2-F5CC20FB2D89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9960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A_template">
  <a:themeElements>
    <a:clrScheme name="Title slid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ular slide">
  <a:themeElements>
    <a:clrScheme name="Regular slid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gula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egular 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pper Ruler only">
  <a:themeElements>
    <a:clrScheme name="Upper Ruler onl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Upper Ruler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pper Ruler onl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ower Ruler only">
  <a:themeElements>
    <a:clrScheme name="Lower Ruler onl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ower Ruler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ower Ruler onl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g Quote">
  <a:themeElements>
    <a:clrScheme name="Big Quo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ig Quo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ig Quo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ogo only">
  <a:themeElements>
    <a:clrScheme name="Logo onl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ogo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ogo onl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la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300</Words>
  <Application>Microsoft Office PowerPoint</Application>
  <PresentationFormat>Pokaz na ekranie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23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WA_template</vt:lpstr>
      <vt:lpstr>Regular slide</vt:lpstr>
      <vt:lpstr>Upper Ruler only</vt:lpstr>
      <vt:lpstr>Lower Ruler only</vt:lpstr>
      <vt:lpstr>Big Quote</vt:lpstr>
      <vt:lpstr>Logo only</vt:lpstr>
      <vt:lpstr>Blank</vt:lpstr>
      <vt:lpstr>Rozumiem/Nie rozumiem/ Mam pytanie –  Jak aktywnie oglądać nagrania z YouTube </vt:lpstr>
      <vt:lpstr>Eco/logical Learning and Simulation  Environments in Higher Education</vt:lpstr>
      <vt:lpstr>EVOLI - cele:</vt:lpstr>
      <vt:lpstr>https://evoli.altervista.org</vt:lpstr>
      <vt:lpstr>Zakładamy konto nauczyciela</vt:lpstr>
      <vt:lpstr>wybieramy wideo/nagrywamy własne umieszczamy na platformie EVOLI </vt:lpstr>
      <vt:lpstr>Wpisujemy nazwę nagrania, wklejamy link</vt:lpstr>
      <vt:lpstr>System generuje kod dostępu</vt:lpstr>
      <vt:lpstr>Uczniowie logują się</vt:lpstr>
      <vt:lpstr>uczeń może zacząć oglądać</vt:lpstr>
      <vt:lpstr>wpisywanie komentarzy/pytań</vt:lpstr>
      <vt:lpstr>uczniowie oceniają atrakcyjność i klarowność materiałów</vt:lpstr>
      <vt:lpstr>koniec pracy z nagraniem</vt:lpstr>
      <vt:lpstr>informacja dla nauczyciela (feedback/view)</vt:lpstr>
      <vt:lpstr>informacja dla nauczyciela więcej informacji – view recap</vt:lpstr>
      <vt:lpstr>liczba reakcji i komentarzy</vt:lpstr>
      <vt:lpstr>komentarze i pytania możliwość odtworzenia fragmentu,  do którego się odnoszą</vt:lpstr>
      <vt:lpstr>eksport komentarzy do aplikacji Excel</vt:lpstr>
      <vt:lpstr>jeszcze jeden przykład</vt:lpstr>
      <vt:lpstr>Prezentacja programu PowerPoint</vt:lpstr>
      <vt:lpstr>słuchanie ze zrozumieniem - dodatkowe zadania </vt:lpstr>
      <vt:lpstr>Prezentacja programu PowerPoint</vt:lpstr>
      <vt:lpstr>Dziękuję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Rozumiem/Nie rozumiem/Mam pytanie –  Jak aktywnie oglądać nagrania z YouTube</dc:title>
  <dc:creator>Aleksandra Jankowska</dc:creator>
  <cp:lastModifiedBy>x y</cp:lastModifiedBy>
  <cp:revision>28</cp:revision>
  <dcterms:created xsi:type="dcterms:W3CDTF">2020-11-17T20:52:29Z</dcterms:created>
  <dcterms:modified xsi:type="dcterms:W3CDTF">2020-12-01T22:07:56Z</dcterms:modified>
</cp:coreProperties>
</file>