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8" r:id="rId4"/>
    <p:sldId id="257" r:id="rId5"/>
    <p:sldId id="262" r:id="rId6"/>
    <p:sldId id="263" r:id="rId7"/>
    <p:sldId id="264" r:id="rId8"/>
    <p:sldId id="265" r:id="rId9"/>
    <p:sldId id="272" r:id="rId10"/>
    <p:sldId id="273" r:id="rId11"/>
    <p:sldId id="266" r:id="rId12"/>
    <p:sldId id="267" r:id="rId13"/>
    <p:sldId id="268" r:id="rId14"/>
    <p:sldId id="271" r:id="rId15"/>
    <p:sldId id="269" r:id="rId16"/>
    <p:sldId id="259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DEC1D-5328-038F-3A73-790CCB40DB24}" v="1038" dt="2020-11-20T15:35:00.825"/>
    <p1510:client id="{D2EAB3AE-E7D7-91DA-A4D2-1E96A1709417}" v="63" dt="2020-11-18T17:08:41.297"/>
    <p1510:client id="{DDDAF6CF-F42E-A1EE-4444-74B4DB9C95E6}" v="220" dt="2020-11-20T16:07:22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B51E-32DC-4A0A-9C56-730D3F81542D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E5E5-1ABE-4BA3-AB8F-749575C452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89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E5E5-1ABE-4BA3-AB8F-749575C4526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35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E5E5-1ABE-4BA3-AB8F-749575C4526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2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 descr="Prezentacja_ogólnouniwersytecka_slajd1.jpg"/>
          <p:cNvPicPr/>
          <p:nvPr/>
        </p:nvPicPr>
        <p:blipFill>
          <a:blip r:embed="rId14"/>
          <a:stretch/>
        </p:blipFill>
        <p:spPr>
          <a:xfrm>
            <a:off x="1440" y="333360"/>
            <a:ext cx="9141120" cy="62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8" descr="Prezentacja_ogólna_slajd2_z linią nagłówkową.jpg"/>
          <p:cNvPicPr/>
          <p:nvPr/>
        </p:nvPicPr>
        <p:blipFill>
          <a:blip r:embed="rId14"/>
          <a:stretch/>
        </p:blipFill>
        <p:spPr>
          <a:xfrm>
            <a:off x="485640" y="333360"/>
            <a:ext cx="8658360" cy="6265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zymon.hejmanowski@amu.edu.pl" TargetMode="External"/><Relationship Id="rId2" Type="http://schemas.openxmlformats.org/officeDocument/2006/relationships/hyperlink" Target="mailto:bvdham@amu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53035" y="1620958"/>
            <a:ext cx="8200511" cy="194699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6600" spc="-1" dirty="0" err="1">
                <a:ea typeface="+mn-lt"/>
                <a:cs typeface="+mn-lt"/>
              </a:rPr>
              <a:t>Wpływ</a:t>
            </a:r>
            <a:r>
              <a:rPr lang="nl-NL" sz="6600" spc="-1" dirty="0">
                <a:ea typeface="+mn-lt"/>
                <a:cs typeface="+mn-lt"/>
              </a:rPr>
              <a:t> </a:t>
            </a:r>
            <a:r>
              <a:rPr lang="nl-NL" sz="6600" spc="-1" dirty="0" err="1">
                <a:ea typeface="+mn-lt"/>
                <a:cs typeface="+mn-lt"/>
              </a:rPr>
              <a:t>zajęć</a:t>
            </a:r>
            <a:r>
              <a:rPr lang="nl-NL" sz="6600" spc="-1" dirty="0">
                <a:ea typeface="+mn-lt"/>
                <a:cs typeface="+mn-lt"/>
              </a:rPr>
              <a:t> </a:t>
            </a:r>
            <a:r>
              <a:rPr lang="nl-NL" sz="6600" spc="-1" dirty="0" err="1">
                <a:ea typeface="+mn-lt"/>
                <a:cs typeface="+mn-lt"/>
              </a:rPr>
              <a:t>zdalnych</a:t>
            </a:r>
            <a:r>
              <a:rPr lang="nl-NL" sz="6600" spc="-1" dirty="0">
                <a:ea typeface="+mn-lt"/>
                <a:cs typeface="+mn-lt"/>
              </a:rPr>
              <a:t> na </a:t>
            </a:r>
            <a:r>
              <a:rPr lang="nl-NL" sz="6600" spc="-1" dirty="0" err="1">
                <a:ea typeface="+mn-lt"/>
                <a:cs typeface="+mn-lt"/>
              </a:rPr>
              <a:t>stan</a:t>
            </a:r>
            <a:r>
              <a:rPr lang="nl-NL" sz="6600" spc="-1" dirty="0">
                <a:ea typeface="+mn-lt"/>
                <a:cs typeface="+mn-lt"/>
              </a:rPr>
              <a:t> </a:t>
            </a:r>
            <a:r>
              <a:rPr lang="nl-NL" sz="6600" spc="-1" dirty="0" err="1">
                <a:ea typeface="+mn-lt"/>
                <a:cs typeface="+mn-lt"/>
              </a:rPr>
              <a:t>psychiczny</a:t>
            </a:r>
            <a:r>
              <a:rPr lang="nl-NL" sz="6600" spc="-1" dirty="0">
                <a:ea typeface="+mn-lt"/>
                <a:cs typeface="+mn-lt"/>
              </a:rPr>
              <a:t> </a:t>
            </a:r>
            <a:r>
              <a:rPr lang="nl-NL" sz="6600" spc="-1" dirty="0" err="1">
                <a:ea typeface="+mn-lt"/>
                <a:cs typeface="+mn-lt"/>
              </a:rPr>
              <a:t>uczniów</a:t>
            </a:r>
            <a:r>
              <a:rPr lang="nl-NL" sz="6600" spc="-1" dirty="0">
                <a:ea typeface="+mn-lt"/>
                <a:cs typeface="+mn-lt"/>
              </a:rPr>
              <a:t> i </a:t>
            </a:r>
            <a:r>
              <a:rPr lang="nl-NL" sz="6600" spc="-1" dirty="0" err="1">
                <a:ea typeface="+mn-lt"/>
                <a:cs typeface="+mn-lt"/>
              </a:rPr>
              <a:t>studentów</a:t>
            </a:r>
            <a:endParaRPr lang="pl-PL" sz="3200" dirty="0" err="1">
              <a:ea typeface="+mn-lt"/>
              <a:cs typeface="+mn-l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792056" y="4498756"/>
            <a:ext cx="3795704" cy="5990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sz="2400" b="1" spc="-1" dirty="0">
                <a:ea typeface="+mn-lt"/>
                <a:cs typeface="+mn-lt"/>
              </a:rPr>
              <a:t>Bas van der Ham</a:t>
            </a:r>
            <a:endParaRPr lang="pl-PL" sz="1200" b="1"/>
          </a:p>
          <a:p>
            <a:pPr>
              <a:lnSpc>
                <a:spcPct val="90000"/>
              </a:lnSpc>
            </a:pPr>
            <a:r>
              <a:rPr lang="nl-NL" sz="2400" spc="-1" dirty="0" err="1">
                <a:ea typeface="+mn-lt"/>
                <a:cs typeface="+mn-lt"/>
              </a:rPr>
              <a:t>Pedagog</a:t>
            </a:r>
            <a:r>
              <a:rPr lang="nl-NL" sz="2400" spc="-1" dirty="0">
                <a:ea typeface="+mn-lt"/>
                <a:cs typeface="+mn-lt"/>
              </a:rPr>
              <a:t> </a:t>
            </a:r>
            <a:r>
              <a:rPr lang="nl-NL" sz="2400" spc="-1">
                <a:ea typeface="+mn-lt"/>
                <a:cs typeface="+mn-lt"/>
              </a:rPr>
              <a:t>i </a:t>
            </a:r>
            <a:r>
              <a:rPr lang="nl-NL" sz="2400" spc="-1" smtClean="0">
                <a:ea typeface="+mn-lt"/>
                <a:cs typeface="+mn-lt"/>
              </a:rPr>
              <a:t>wykładowca</a:t>
            </a:r>
            <a:r>
              <a:rPr lang="pl-PL" sz="2400" spc="-1" smtClean="0">
                <a:ea typeface="+mn-lt"/>
                <a:cs typeface="+mn-lt"/>
              </a:rPr>
              <a:t> </a:t>
            </a:r>
            <a:r>
              <a:rPr lang="nl-NL" sz="2400" spc="-1" smtClean="0">
                <a:ea typeface="+mn-lt"/>
                <a:cs typeface="+mn-lt"/>
              </a:rPr>
              <a:t>nauczyciel </a:t>
            </a:r>
            <a:r>
              <a:rPr lang="pl-PL" sz="2400" spc="-1" smtClean="0">
                <a:ea typeface="+mn-lt"/>
                <a:cs typeface="+mn-lt"/>
              </a:rPr>
              <a:t> </a:t>
            </a:r>
            <a:r>
              <a:rPr lang="nl-NL" sz="2400" spc="-1" smtClean="0">
                <a:ea typeface="+mn-lt"/>
                <a:cs typeface="+mn-lt"/>
              </a:rPr>
              <a:t>j</a:t>
            </a:r>
            <a:r>
              <a:rPr lang="pl-PL" sz="2400" spc="-1" smtClean="0">
                <a:ea typeface="+mn-lt"/>
                <a:cs typeface="+mn-lt"/>
              </a:rPr>
              <a:t>.</a:t>
            </a:r>
            <a:r>
              <a:rPr lang="nl-NL" sz="2400" spc="-1" smtClean="0">
                <a:ea typeface="+mn-lt"/>
                <a:cs typeface="+mn-lt"/>
              </a:rPr>
              <a:t> </a:t>
            </a:r>
            <a:r>
              <a:rPr lang="nl-NL" sz="2400" spc="-1" dirty="0" err="1">
                <a:ea typeface="+mn-lt"/>
                <a:cs typeface="+mn-lt"/>
              </a:rPr>
              <a:t>niderlandzkiego</a:t>
            </a:r>
            <a:r>
              <a:rPr lang="nl-NL" sz="2400" spc="-1" dirty="0">
                <a:ea typeface="+mn-lt"/>
                <a:cs typeface="+mn-lt"/>
              </a:rPr>
              <a:t>, WA UAM</a:t>
            </a:r>
            <a:endParaRPr lang="nl-NL" sz="1200" dirty="0"/>
          </a:p>
          <a:p>
            <a:pPr>
              <a:lnSpc>
                <a:spcPct val="90000"/>
              </a:lnSpc>
            </a:pPr>
            <a:r>
              <a:rPr lang="nl-NL" sz="2000" spc="-1" dirty="0">
                <a:cs typeface="Arial"/>
                <a:hlinkClick r:id="rId2"/>
              </a:rPr>
              <a:t>bvdham@amu.edu.pl</a:t>
            </a:r>
            <a:r>
              <a:rPr lang="nl-NL" sz="2000" spc="-1" dirty="0">
                <a:cs typeface="Arial"/>
              </a:rPr>
              <a:t> </a:t>
            </a:r>
          </a:p>
          <a:p>
            <a:pPr>
              <a:lnSpc>
                <a:spcPct val="90000"/>
              </a:lnSpc>
            </a:pPr>
            <a:endParaRPr lang="nl-NL" sz="2400" spc="-1" dirty="0">
              <a:cs typeface="Arial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36AD5454-0359-4283-88A1-D0B20C7942FC}"/>
              </a:ext>
            </a:extLst>
          </p:cNvPr>
          <p:cNvSpPr txBox="1"/>
          <p:nvPr/>
        </p:nvSpPr>
        <p:spPr>
          <a:xfrm>
            <a:off x="4693562" y="4498755"/>
            <a:ext cx="4175274" cy="5990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sz="2400" b="1" spc="-1" dirty="0" err="1">
                <a:ea typeface="+mn-lt"/>
                <a:cs typeface="+mn-lt"/>
              </a:rPr>
              <a:t>Szymon</a:t>
            </a:r>
            <a:r>
              <a:rPr lang="nl-NL" sz="2400" b="1" spc="-1" dirty="0">
                <a:ea typeface="+mn-lt"/>
                <a:cs typeface="+mn-lt"/>
              </a:rPr>
              <a:t> </a:t>
            </a:r>
            <a:r>
              <a:rPr lang="nl-NL" sz="2400" b="1" spc="-1" dirty="0" err="1">
                <a:ea typeface="+mn-lt"/>
                <a:cs typeface="+mn-lt"/>
              </a:rPr>
              <a:t>Hejmanowski</a:t>
            </a:r>
            <a:endParaRPr lang="pl-PL" sz="1200" b="1" dirty="0" err="1"/>
          </a:p>
          <a:p>
            <a:pPr>
              <a:lnSpc>
                <a:spcPct val="90000"/>
              </a:lnSpc>
            </a:pPr>
            <a:r>
              <a:rPr lang="pl-PL" sz="2400" spc="-1" smtClean="0">
                <a:ea typeface="+mn-lt"/>
                <a:cs typeface="+mn-lt"/>
              </a:rPr>
              <a:t>p</a:t>
            </a:r>
            <a:r>
              <a:rPr lang="nl-NL" sz="2400" spc="-1" smtClean="0">
                <a:ea typeface="+mn-lt"/>
                <a:cs typeface="+mn-lt"/>
              </a:rPr>
              <a:t>sychologiczny </a:t>
            </a:r>
            <a:r>
              <a:rPr lang="nl-NL" sz="2400" spc="-1" dirty="0" err="1">
                <a:ea typeface="+mn-lt"/>
                <a:cs typeface="+mn-lt"/>
              </a:rPr>
              <a:t>konsultant</a:t>
            </a:r>
            <a:r>
              <a:rPr lang="nl-NL" sz="2400" spc="-1" dirty="0">
                <a:ea typeface="+mn-lt"/>
                <a:cs typeface="+mn-lt"/>
              </a:rPr>
              <a:t> ds. </a:t>
            </a:r>
            <a:r>
              <a:rPr lang="nl-NL" sz="2400" spc="-1" err="1">
                <a:ea typeface="+mn-lt"/>
                <a:cs typeface="+mn-lt"/>
              </a:rPr>
              <a:t>trudności</a:t>
            </a:r>
            <a:r>
              <a:rPr lang="nl-NL" sz="2400" spc="-1">
                <a:ea typeface="+mn-lt"/>
                <a:cs typeface="+mn-lt"/>
              </a:rPr>
              <a:t> </a:t>
            </a:r>
            <a:r>
              <a:rPr lang="nl-NL" sz="2400" spc="-1" smtClean="0">
                <a:ea typeface="+mn-lt"/>
                <a:cs typeface="+mn-lt"/>
              </a:rPr>
              <a:t>w </a:t>
            </a:r>
            <a:r>
              <a:rPr lang="nl-NL" sz="2400" spc="-1" dirty="0" err="1">
                <a:ea typeface="+mn-lt"/>
                <a:cs typeface="+mn-lt"/>
              </a:rPr>
              <a:t>procesie</a:t>
            </a:r>
            <a:r>
              <a:rPr lang="nl-NL" sz="2400" spc="-1" dirty="0">
                <a:ea typeface="+mn-lt"/>
                <a:cs typeface="+mn-lt"/>
              </a:rPr>
              <a:t> </a:t>
            </a:r>
            <a:r>
              <a:rPr lang="nl-NL" sz="2400" spc="-1" dirty="0" err="1">
                <a:ea typeface="+mn-lt"/>
                <a:cs typeface="+mn-lt"/>
              </a:rPr>
              <a:t>studiowania</a:t>
            </a:r>
            <a:r>
              <a:rPr lang="nl-NL" sz="2400" spc="-1" dirty="0">
                <a:ea typeface="+mn-lt"/>
                <a:cs typeface="+mn-lt"/>
              </a:rPr>
              <a:t> UAM</a:t>
            </a:r>
          </a:p>
          <a:p>
            <a:pPr>
              <a:lnSpc>
                <a:spcPct val="90000"/>
              </a:lnSpc>
            </a:pPr>
            <a:r>
              <a:rPr lang="nl-NL" sz="2000" spc="-1" dirty="0">
                <a:ea typeface="+mn-lt"/>
                <a:cs typeface="+mn-lt"/>
                <a:hlinkClick r:id="rId3"/>
              </a:rPr>
              <a:t>szymon.hejmanowski@amu.edu.pl</a:t>
            </a:r>
            <a:r>
              <a:rPr lang="nl-NL" sz="2000" spc="-1" dirty="0">
                <a:ea typeface="+mn-lt"/>
                <a:cs typeface="+mn-lt"/>
              </a:rPr>
              <a:t> </a:t>
            </a:r>
            <a:endParaRPr lang="nl-NL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61740"/>
            <a:ext cx="5989305" cy="13559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spc="-1" dirty="0">
                <a:latin typeface="Verdana Pro"/>
                <a:ea typeface="+mn-lt"/>
                <a:cs typeface="+mn-lt"/>
              </a:rPr>
              <a:t>Informacje z wywiadów z nauczycielami języka angielskiego oraz psychologami szkolnymi z wybranych liceów ogólnokształcących w Poznaniu i okolicach</a:t>
            </a:r>
            <a:endParaRPr lang="pl-PL" b="1" dirty="0">
              <a:latin typeface="Verdana Pr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 dirty="0">
                <a:latin typeface="Verdana Pro"/>
                <a:ea typeface="+mn-lt"/>
                <a:cs typeface="+mn-lt"/>
              </a:rPr>
              <a:t>U uczniów:</a:t>
            </a:r>
            <a:endParaRPr lang="pl-PL" b="1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Obniżony nastrój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Zaburzenia lękowe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Poczucie osamotnienia 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Deficyt kontaktów społecznych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Brak ruchu i kontaktów społecznych – brak możliwości odreagowania</a:t>
            </a:r>
            <a:endParaRPr lang="pl-PL" dirty="0">
              <a:latin typeface="Verdana Pro"/>
            </a:endParaRPr>
          </a:p>
          <a:p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Problemy z odpowiednią przestrzenią fizyczna do nauki w domu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Problemy ze sprzętem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latin typeface="Verdana Pro"/>
                <a:ea typeface="+mn-lt"/>
                <a:cs typeface="+mn-lt"/>
              </a:rPr>
              <a:t>Problemy rodzinne – mała przestrzeń fizyczna, problemy rodziców z pracą, wzrost agresji i przemocy w rodzinie – niekiedy wypadanie uczniów z procesu nauki</a:t>
            </a:r>
            <a:endParaRPr lang="pl-PL" dirty="0">
              <a:latin typeface="Verdana Pro"/>
            </a:endParaRPr>
          </a:p>
        </p:txBody>
      </p:sp>
      <p:pic>
        <p:nvPicPr>
          <p:cNvPr id="3" name="Obraz 3" descr="Obraz zawierający wewnątrz, computer, osoba, komputer&#10;&#10;Opis wygenerowany automatycznie">
            <a:extLst>
              <a:ext uri="{FF2B5EF4-FFF2-40B4-BE49-F238E27FC236}">
                <a16:creationId xmlns:a16="http://schemas.microsoft.com/office/drawing/2014/main" id="{3C0A065B-4216-4332-A94F-2CF8E8BC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364"/>
            <a:ext cx="3050930" cy="35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61740"/>
            <a:ext cx="5989305" cy="13559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spc="-1" dirty="0">
                <a:latin typeface="Verdana Pro"/>
                <a:ea typeface="+mn-lt"/>
                <a:cs typeface="+mn-lt"/>
              </a:rPr>
              <a:t>Znaczenie komunikacji bezpośredniej twarzą w twarz dla psychospołecznego rozwoju adolescentów  </a:t>
            </a:r>
            <a:endParaRPr lang="pl-PL" b="1" dirty="0">
              <a:latin typeface="Verdana Pr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>
                <a:latin typeface="Verdana Pro"/>
                <a:ea typeface="+mn-lt"/>
                <a:cs typeface="+mn-lt"/>
              </a:rPr>
              <a:t>Wytwarzanie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poczucia więzi i zaufania</a:t>
            </a:r>
            <a:r>
              <a:rPr lang="pl-PL" sz="1400" dirty="0">
                <a:latin typeface="Verdana Pro"/>
                <a:ea typeface="+mn-lt"/>
                <a:cs typeface="+mn-lt"/>
              </a:rPr>
              <a:t> we wzajemnych relacjach w jednej z kluczowych dla rozwoju większości uczniów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grup odniesienia</a:t>
            </a:r>
            <a:r>
              <a:rPr lang="pl-PL" sz="1400" dirty="0">
                <a:latin typeface="Verdana Pro"/>
                <a:ea typeface="+mn-lt"/>
                <a:cs typeface="+mn-lt"/>
              </a:rPr>
              <a:t>, jaką jest klasa szkolna. </a:t>
            </a:r>
          </a:p>
          <a:p>
            <a:pPr marL="342900" indent="-342900">
              <a:buAutoNum type="arabicPeriod"/>
            </a:pPr>
            <a:endParaRPr lang="pl-PL" sz="1400" dirty="0">
              <a:latin typeface="Verdana Pro"/>
            </a:endParaRPr>
          </a:p>
          <a:p>
            <a:pPr marL="342900" indent="-342900">
              <a:buAutoNum type="arabicPeriod"/>
            </a:pPr>
            <a:r>
              <a:rPr lang="pl-PL" sz="1400" dirty="0">
                <a:latin typeface="Verdana Pro"/>
                <a:ea typeface="+mn-lt"/>
                <a:cs typeface="+mn-lt"/>
              </a:rPr>
              <a:t>Okazje do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kontaktów nieformalnych i spontanicznych grupowych aktywności </a:t>
            </a:r>
            <a:r>
              <a:rPr lang="pl-PL" sz="1400" dirty="0">
                <a:latin typeface="Verdana Pro"/>
                <a:ea typeface="+mn-lt"/>
                <a:cs typeface="+mn-lt"/>
              </a:rPr>
              <a:t>– dobre relacje i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redukcja stresu</a:t>
            </a:r>
            <a:r>
              <a:rPr lang="pl-PL" sz="1400" dirty="0">
                <a:latin typeface="Verdana Pro"/>
                <a:ea typeface="+mn-lt"/>
                <a:cs typeface="+mn-lt"/>
              </a:rPr>
              <a:t> </a:t>
            </a:r>
            <a:endParaRPr lang="pl-PL" sz="1400" dirty="0">
              <a:latin typeface="Verdana Pro"/>
            </a:endParaRPr>
          </a:p>
          <a:p>
            <a:pPr marL="342900" indent="-342900">
              <a:buAutoNum type="arabicPeriod"/>
            </a:pPr>
            <a:endParaRPr lang="pl-PL" sz="1400" dirty="0">
              <a:latin typeface="Verdana Pro"/>
            </a:endParaRPr>
          </a:p>
          <a:p>
            <a:pPr marL="342900" indent="-342900">
              <a:buAutoNum type="arabicPeriod"/>
            </a:pPr>
            <a:r>
              <a:rPr lang="pl-PL" sz="1400" dirty="0">
                <a:latin typeface="Verdana Pro"/>
                <a:ea typeface="+mn-lt"/>
                <a:cs typeface="+mn-lt"/>
              </a:rPr>
              <a:t>Możliwość odczytania sposobu reagowania rówieśników na siebie – i uzyskania </a:t>
            </a:r>
            <a:r>
              <a:rPr lang="pl-PL" sz="1400" dirty="0" smtClean="0">
                <a:latin typeface="Verdana Pro"/>
                <a:ea typeface="+mn-lt"/>
                <a:cs typeface="+mn-lt"/>
              </a:rPr>
              <a:t>adekwatnego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rozpoznania tożsamościowego </a:t>
            </a:r>
            <a:r>
              <a:rPr lang="pl-PL" sz="1400" dirty="0">
                <a:latin typeface="Verdana Pro"/>
                <a:ea typeface="+mn-lt"/>
                <a:cs typeface="+mn-lt"/>
              </a:rPr>
              <a:t>z ich strony </a:t>
            </a:r>
            <a:endParaRPr lang="pl-PL" sz="1400" dirty="0">
              <a:latin typeface="Verdana Pro"/>
            </a:endParaRPr>
          </a:p>
          <a:p>
            <a:pPr marL="342900" indent="-342900">
              <a:buAutoNum type="arabicPeriod"/>
            </a:pPr>
            <a:endParaRPr lang="pl-PL" sz="1400" dirty="0">
              <a:latin typeface="Verdana Pro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l-PL" sz="1400" dirty="0">
                <a:latin typeface="Verdana Pro"/>
                <a:ea typeface="+mn-lt"/>
                <a:cs typeface="+mn-lt"/>
              </a:rPr>
              <a:t>Większa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motywacja do współpracy </a:t>
            </a:r>
            <a:r>
              <a:rPr lang="pl-PL" sz="1400" dirty="0">
                <a:latin typeface="Verdana Pro"/>
                <a:ea typeface="+mn-lt"/>
                <a:cs typeface="+mn-lt"/>
              </a:rPr>
              <a:t>i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wyższy poziom zaangażowania </a:t>
            </a:r>
            <a:r>
              <a:rPr lang="pl-PL" sz="1400" dirty="0">
                <a:latin typeface="Verdana Pro"/>
                <a:ea typeface="+mn-lt"/>
                <a:cs typeface="+mn-lt"/>
              </a:rPr>
              <a:t>w sytuacjach kontaktu twarzą w twarz z rówieśnikami </a:t>
            </a:r>
            <a:endParaRPr lang="pl-PL" sz="1400" dirty="0">
              <a:latin typeface="Verdana Pro"/>
            </a:endParaRPr>
          </a:p>
          <a:p>
            <a:pPr marL="342900" indent="-342900">
              <a:buAutoNum type="arabicPeriod"/>
            </a:pPr>
            <a:endParaRPr lang="pl-PL" sz="1400" dirty="0">
              <a:latin typeface="Verdana Pro"/>
            </a:endParaRPr>
          </a:p>
          <a:p>
            <a:pPr marL="342900" indent="-342900">
              <a:buAutoNum type="arabicPeriod"/>
            </a:pPr>
            <a:r>
              <a:rPr lang="pl-PL" sz="1400" dirty="0">
                <a:latin typeface="Verdana Pro"/>
                <a:ea typeface="+mn-lt"/>
                <a:cs typeface="+mn-lt"/>
              </a:rPr>
              <a:t>Efektywniejsze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rozwiązywanie problemów i przezwyciężanie konfliktów</a:t>
            </a:r>
            <a:r>
              <a:rPr lang="pl-PL" sz="1400" dirty="0">
                <a:latin typeface="Verdana Pro"/>
                <a:ea typeface="+mn-lt"/>
                <a:cs typeface="+mn-lt"/>
              </a:rPr>
              <a:t> </a:t>
            </a:r>
            <a:endParaRPr lang="pl-PL" sz="1400" dirty="0">
              <a:latin typeface="Verdana Pro"/>
            </a:endParaRPr>
          </a:p>
        </p:txBody>
      </p:sp>
      <p:pic>
        <p:nvPicPr>
          <p:cNvPr id="3" name="Obraz 3" descr="Obraz zawierający wewnątrz, komputer, osoba, stół&#10;&#10;Opis wygenerowany automatycznie">
            <a:extLst>
              <a:ext uri="{FF2B5EF4-FFF2-40B4-BE49-F238E27FC236}">
                <a16:creationId xmlns:a16="http://schemas.microsoft.com/office/drawing/2014/main" id="{B4FFE695-0913-42E8-92C2-D3FE5996E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2" r="16399" b="-399"/>
          <a:stretch/>
        </p:blipFill>
        <p:spPr>
          <a:xfrm>
            <a:off x="-1" y="1715050"/>
            <a:ext cx="3047991" cy="37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987280" y="404640"/>
            <a:ext cx="5699160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DA4905B-51A0-42DE-B818-FD03833DF2CD}"/>
              </a:ext>
            </a:extLst>
          </p:cNvPr>
          <p:cNvSpPr txBox="1"/>
          <p:nvPr/>
        </p:nvSpPr>
        <p:spPr>
          <a:xfrm>
            <a:off x="3042139" y="3138854"/>
            <a:ext cx="564466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4000" dirty="0">
                <a:latin typeface="Verdana Pro"/>
                <a:ea typeface="+mn-lt"/>
                <a:cs typeface="+mn-lt"/>
              </a:rPr>
              <a:t>Co my, nauczyciele, możemy zrobić?</a:t>
            </a:r>
            <a:endParaRPr lang="pl-PL" sz="4000" dirty="0"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277525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782D46E6-F956-47F5-8D9A-B001B987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85" y="2560760"/>
            <a:ext cx="5046784" cy="28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pc="-1" dirty="0">
                <a:latin typeface="Verdana Pro"/>
                <a:ea typeface="+mn-lt"/>
                <a:cs typeface="+mn-lt"/>
              </a:rPr>
              <a:t>Walcz z anonimowością!</a:t>
            </a:r>
            <a:endParaRPr lang="pl-PL" sz="2800" b="1" dirty="0">
              <a:latin typeface="Verdana Pr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ea typeface="+mn-lt"/>
                <a:cs typeface="+mn-lt"/>
              </a:rPr>
              <a:t>Włączone kamery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Co słychać?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Czas na </a:t>
            </a:r>
            <a:r>
              <a:rPr lang="pl-PL" sz="1600" dirty="0" err="1">
                <a:latin typeface="Verdana Pro"/>
                <a:cs typeface="Arial"/>
              </a:rPr>
              <a:t>smalltalk</a:t>
            </a:r>
            <a:endParaRPr lang="pl-PL" sz="160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Interakcja, również podczas ćwiczeń pisemnych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Praca w parach i grupach, również poza lekcjami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ea typeface="+mn-lt"/>
                <a:cs typeface="+mn-lt"/>
              </a:rPr>
              <a:t>Wgląd w pracę innych uczniów</a:t>
            </a:r>
            <a:endParaRPr lang="pl-PL" sz="1600" dirty="0">
              <a:latin typeface="Verdana Pro"/>
              <a:cs typeface="Arial"/>
            </a:endParaRPr>
          </a:p>
        </p:txBody>
      </p:sp>
      <p:pic>
        <p:nvPicPr>
          <p:cNvPr id="3" name="Obraz 3" descr="Obraz zawierający zdjęcie, osoba, pozujący, pokazywanie&#10;&#10;Opis wygenerowany automatycznie">
            <a:extLst>
              <a:ext uri="{FF2B5EF4-FFF2-40B4-BE49-F238E27FC236}">
                <a16:creationId xmlns:a16="http://schemas.microsoft.com/office/drawing/2014/main" id="{C2CEA53F-D4A2-46C3-9271-EC58CF91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898"/>
            <a:ext cx="3050930" cy="34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2987280" y="1699920"/>
            <a:ext cx="5761080" cy="453708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119" name="TextShape 2"/>
          <p:cNvSpPr txBox="1"/>
          <p:nvPr/>
        </p:nvSpPr>
        <p:spPr>
          <a:xfrm>
            <a:off x="2987280" y="404640"/>
            <a:ext cx="5699160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pc="-1">
                <a:latin typeface="Verdana Pro"/>
                <a:ea typeface="+mn-lt"/>
                <a:cs typeface="+mn-lt"/>
              </a:rPr>
              <a:t>Jasność i struktura</a:t>
            </a:r>
            <a:endParaRPr lang="pl-PL" sz="2800">
              <a:latin typeface="Verdana Pro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A2B38B4-44D3-4667-A6EC-7DF0C338E863}"/>
              </a:ext>
            </a:extLst>
          </p:cNvPr>
          <p:cNvSpPr txBox="1"/>
          <p:nvPr/>
        </p:nvSpPr>
        <p:spPr>
          <a:xfrm>
            <a:off x="3050931" y="1714500"/>
            <a:ext cx="594359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ea typeface="+mn-lt"/>
                <a:cs typeface="+mn-lt"/>
              </a:rPr>
              <a:t>Dużo feedbacku</a:t>
            </a:r>
            <a:endParaRPr lang="pl-PL" dirty="0">
              <a:latin typeface="Verdana Pr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Rutyna w terminach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Przykładowy sprawdzian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Jasne informacje o kontakcie z nauczycielem. </a:t>
            </a:r>
            <a:r>
              <a:rPr lang="pl-PL" sz="1600" dirty="0">
                <a:latin typeface="Verdana Pro"/>
                <a:ea typeface="+mn-lt"/>
                <a:cs typeface="+mn-lt"/>
              </a:rPr>
              <a:t>Twarzą w twarz jest często lepiej niż mailowo.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Forum do zadawania pytań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Jasne zasady co do komunikacji (jak się odzywać?)</a:t>
            </a: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dirty="0">
                <a:latin typeface="Verdana Pro"/>
                <a:cs typeface="Arial"/>
              </a:rPr>
              <a:t>Czego oczekujemy od rodziców?</a:t>
            </a:r>
            <a:endParaRPr lang="pl-PL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</p:txBody>
      </p:sp>
      <p:pic>
        <p:nvPicPr>
          <p:cNvPr id="2" name="Obraz 3" descr="Obraz zawierający osoba, wewnątrz, mężczyzna, stół&#10;&#10;Opis wygenerowany automatycznie">
            <a:extLst>
              <a:ext uri="{FF2B5EF4-FFF2-40B4-BE49-F238E27FC236}">
                <a16:creationId xmlns:a16="http://schemas.microsoft.com/office/drawing/2014/main" id="{E3DD1779-5635-4F6B-960B-4D2E3879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8" t="251" r="11677" b="3301"/>
          <a:stretch/>
        </p:blipFill>
        <p:spPr>
          <a:xfrm>
            <a:off x="0" y="1699920"/>
            <a:ext cx="2989900" cy="45367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987280" y="404640"/>
            <a:ext cx="5699160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6A4BA407-2331-407E-A42D-A12C813C74F9}"/>
              </a:ext>
            </a:extLst>
          </p:cNvPr>
          <p:cNvSpPr txBox="1"/>
          <p:nvPr/>
        </p:nvSpPr>
        <p:spPr>
          <a:xfrm>
            <a:off x="3016588" y="337233"/>
            <a:ext cx="5672783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pc="-1">
                <a:latin typeface="Verdana Pro"/>
                <a:ea typeface="+mn-lt"/>
                <a:cs typeface="+mn-lt"/>
              </a:rPr>
              <a:t>I </a:t>
            </a:r>
            <a:r>
              <a:rPr lang="pl-PL" sz="2800" b="1" spc="-1" dirty="0">
                <a:latin typeface="Verdana Pro"/>
                <a:ea typeface="+mn-lt"/>
                <a:cs typeface="+mn-lt"/>
              </a:rPr>
              <a:t>szczególnie teraz:</a:t>
            </a:r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BB585A-A50B-44F9-AF86-801A8352F6E0}"/>
              </a:ext>
            </a:extLst>
          </p:cNvPr>
          <p:cNvSpPr txBox="1"/>
          <p:nvPr/>
        </p:nvSpPr>
        <p:spPr>
          <a:xfrm>
            <a:off x="2936631" y="1714500"/>
            <a:ext cx="59435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>
                <a:solidFill>
                  <a:srgbClr val="000000"/>
                </a:solidFill>
                <a:latin typeface="Verdana Pro"/>
                <a:ea typeface="+mn-lt"/>
                <a:cs typeface="+mn-lt"/>
              </a:rPr>
              <a:t>Bądź</a:t>
            </a:r>
            <a:r>
              <a:rPr lang="pl-PL" sz="2800" dirty="0">
                <a:latin typeface="Verdana Pro"/>
                <a:ea typeface="+mn-lt"/>
                <a:cs typeface="+mn-lt"/>
              </a:rPr>
              <a:t> </a:t>
            </a:r>
            <a:r>
              <a:rPr lang="pl-PL" sz="2800">
                <a:solidFill>
                  <a:srgbClr val="000000"/>
                </a:solidFill>
                <a:latin typeface="Verdana Pro"/>
                <a:ea typeface="+mn-lt"/>
                <a:cs typeface="+mn-lt"/>
              </a:rPr>
              <a:t>po</a:t>
            </a:r>
            <a:r>
              <a:rPr lang="pl-PL" sz="2800">
                <a:latin typeface="Verdana Pro"/>
                <a:ea typeface="+mn-lt"/>
                <a:cs typeface="+mn-lt"/>
              </a:rPr>
              <a:t>zytywny!</a:t>
            </a:r>
            <a:endParaRPr lang="pl-PL" sz="280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l-PL" sz="1600" dirty="0">
              <a:latin typeface="Verdana Pro"/>
              <a:cs typeface="Arial"/>
            </a:endParaRPr>
          </a:p>
        </p:txBody>
      </p:sp>
      <p:pic>
        <p:nvPicPr>
          <p:cNvPr id="3" name="Obraz 4" descr="Obraz zawierający osoba, wewnątrz, computer, stół&#10;&#10;Opis wygenerowany automatycznie">
            <a:extLst>
              <a:ext uri="{FF2B5EF4-FFF2-40B4-BE49-F238E27FC236}">
                <a16:creationId xmlns:a16="http://schemas.microsoft.com/office/drawing/2014/main" id="{16724CE7-B38A-420D-97A8-25D1D13C6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2" t="-116" r="20181"/>
          <a:stretch/>
        </p:blipFill>
        <p:spPr>
          <a:xfrm>
            <a:off x="0" y="1714500"/>
            <a:ext cx="2940223" cy="37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2987280" y="404640"/>
            <a:ext cx="5699160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DA4905B-51A0-42DE-B818-FD03833DF2CD}"/>
              </a:ext>
            </a:extLst>
          </p:cNvPr>
          <p:cNvSpPr txBox="1"/>
          <p:nvPr/>
        </p:nvSpPr>
        <p:spPr>
          <a:xfrm>
            <a:off x="3042139" y="3402623"/>
            <a:ext cx="56446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eriod"/>
            </a:pPr>
            <a:r>
              <a:rPr lang="pl-PL" sz="2400" dirty="0">
                <a:latin typeface="Verdana Pro"/>
                <a:ea typeface="+mn-lt"/>
                <a:cs typeface="+mn-lt"/>
              </a:rPr>
              <a:t>Co obserwujemy?</a:t>
            </a:r>
          </a:p>
          <a:p>
            <a:pPr marL="742950" indent="-742950">
              <a:buAutoNum type="arabicPeriod"/>
            </a:pPr>
            <a:r>
              <a:rPr lang="pl-PL" sz="2400" dirty="0">
                <a:latin typeface="Verdana Pro"/>
                <a:ea typeface="+mn-lt"/>
                <a:cs typeface="+mn-lt"/>
              </a:rPr>
              <a:t>Co nauczyciele mogą zrobić?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</a:rPr>
              <a:t>Skąd bierze się stres w czasie pandemii Covid-19 i dlaczego jest potencjalnie szkodliwy?</a:t>
            </a:r>
            <a:endParaRPr lang="nl-NL" sz="2000" spc="-1" dirty="0">
              <a:ea typeface="+mn-lt"/>
              <a:cs typeface="+mn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Verdana Pro"/>
                <a:ea typeface="+mn-lt"/>
                <a:cs typeface="+mn-lt"/>
              </a:rPr>
              <a:t>Poczucie zagrożenia i brak kontroli</a:t>
            </a: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Verdana Pro"/>
                <a:ea typeface="+mn-lt"/>
                <a:cs typeface="+mn-lt"/>
              </a:rPr>
              <a:t>Jeśli stres jest </a:t>
            </a:r>
            <a:r>
              <a:rPr lang="pl-PL" dirty="0">
                <a:latin typeface="Verdana Pro"/>
                <a:ea typeface="+mn-lt"/>
                <a:cs typeface="+mn-lt"/>
              </a:rPr>
              <a:t>jednorazowy i rozładowany, to wszystko w granicach </a:t>
            </a:r>
            <a:r>
              <a:rPr lang="pl-PL" dirty="0" smtClean="0">
                <a:latin typeface="Verdana Pro"/>
                <a:ea typeface="+mn-lt"/>
                <a:cs typeface="+mn-lt"/>
              </a:rPr>
              <a:t>normy</a:t>
            </a:r>
          </a:p>
          <a:p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Verdana Pro"/>
                <a:ea typeface="+mn-lt"/>
                <a:cs typeface="+mn-lt"/>
              </a:rPr>
              <a:t>Stres </a:t>
            </a:r>
            <a:r>
              <a:rPr lang="pl-PL" dirty="0">
                <a:latin typeface="Verdana Pro"/>
                <a:ea typeface="+mn-lt"/>
                <a:cs typeface="+mn-lt"/>
              </a:rPr>
              <a:t>jest długotrwały i nieokreślony w czasie w przyszłości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Wówczas trudniej odreagować ten stres, bo nie jest związany z pojedynczym epizodem lecz działa długofalowo i jego ramy czasowe są rozmyte.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Stres nieodreagowany jest szkodliwy dla zdrowia psychicznego i fizycznego.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</p:txBody>
      </p:sp>
      <p:pic>
        <p:nvPicPr>
          <p:cNvPr id="3" name="Obraz 3" descr="Obraz zawierający stół, osoba, kobieta, siedzi&#10;&#10;Opis wygenerowany automatycznie">
            <a:extLst>
              <a:ext uri="{FF2B5EF4-FFF2-40B4-BE49-F238E27FC236}">
                <a16:creationId xmlns:a16="http://schemas.microsoft.com/office/drawing/2014/main" id="{C4F8EEC4-7A13-44FC-BD5B-68AEE1637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90" b="-962"/>
          <a:stretch/>
        </p:blipFill>
        <p:spPr>
          <a:xfrm>
            <a:off x="0" y="1714500"/>
            <a:ext cx="3050932" cy="298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  <a:ea typeface="+mn-lt"/>
                <a:cs typeface="+mn-lt"/>
              </a:rPr>
              <a:t>Szczególne cechy stresu w pandemii </a:t>
            </a:r>
            <a:br>
              <a:rPr lang="pl-PL" sz="2000" b="1" spc="-1" dirty="0">
                <a:latin typeface="Verdana Pro"/>
                <a:ea typeface="+mn-lt"/>
                <a:cs typeface="+mn-lt"/>
              </a:rPr>
            </a:br>
            <a:r>
              <a:rPr lang="pl-PL" sz="2000" b="1" spc="-1" dirty="0">
                <a:latin typeface="Verdana Pro"/>
                <a:ea typeface="+mn-lt"/>
                <a:cs typeface="+mn-lt"/>
              </a:rPr>
              <a:t>Covid-19 </a:t>
            </a:r>
            <a:endParaRPr lang="nl-NL" sz="2000" b="1" spc="-1">
              <a:latin typeface="Verdana Pro"/>
              <a:ea typeface="+mn-lt"/>
              <a:cs typeface="+mn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Nie wiadomo, kiedy się skończy – </a:t>
            </a:r>
            <a:r>
              <a:rPr lang="pl-PL" dirty="0" smtClean="0">
                <a:latin typeface="Verdana Pro"/>
                <a:ea typeface="+mn-lt"/>
                <a:cs typeface="+mn-lt"/>
              </a:rPr>
              <a:t> to </a:t>
            </a:r>
            <a:r>
              <a:rPr lang="pl-PL" dirty="0">
                <a:latin typeface="Verdana Pro"/>
                <a:ea typeface="+mn-lt"/>
                <a:cs typeface="+mn-lt"/>
              </a:rPr>
              <a:t>sprzyja traumie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Brak konkretnego obiektu zagrażającego bądź konkretnej sytuacji będącej źródłem zagrożenia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W związku z powyższym brak możliwości uruchomienia reakcji walki, ucieczki bądź zastygnięcia – reakcji, która przyniosłaby względnie trwałą redukcję stresu.</a:t>
            </a:r>
            <a:endParaRPr lang="pl-PL" dirty="0">
              <a:latin typeface="Verdana Pro"/>
            </a:endParaRPr>
          </a:p>
        </p:txBody>
      </p:sp>
      <p:pic>
        <p:nvPicPr>
          <p:cNvPr id="3" name="Obraz 3" descr="Obraz zawierający osoba, zewnętrzne, kobieta, telefon komórkowy&#10;&#10;Opis wygenerowany automatycznie">
            <a:extLst>
              <a:ext uri="{FF2B5EF4-FFF2-40B4-BE49-F238E27FC236}">
                <a16:creationId xmlns:a16="http://schemas.microsoft.com/office/drawing/2014/main" id="{2D10DF0E-167B-49E5-BAD5-1C92C2E3B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5" r="-322" b="-535"/>
          <a:stretch/>
        </p:blipFill>
        <p:spPr>
          <a:xfrm>
            <a:off x="1" y="1716236"/>
            <a:ext cx="3055257" cy="37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  <a:ea typeface="+mn-lt"/>
                <a:cs typeface="+mn-lt"/>
              </a:rPr>
              <a:t>Efekty stresu w pandemii Covid-19  </a:t>
            </a:r>
            <a:endParaRPr lang="nl-NL" sz="2000" b="1" spc="-1" dirty="0">
              <a:latin typeface="Verdana Pro"/>
              <a:ea typeface="+mn-lt"/>
              <a:cs typeface="+mn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 smtClean="0">
                <a:latin typeface="Verdana Pro"/>
                <a:ea typeface="+mn-lt"/>
                <a:cs typeface="+mn-lt"/>
              </a:rPr>
              <a:t>Reakcja układu </a:t>
            </a:r>
            <a:r>
              <a:rPr lang="pl-PL" dirty="0">
                <a:latin typeface="Verdana Pro"/>
                <a:ea typeface="+mn-lt"/>
                <a:cs typeface="+mn-lt"/>
              </a:rPr>
              <a:t>limbicznego i </a:t>
            </a:r>
            <a:r>
              <a:rPr lang="pl-PL" dirty="0" smtClean="0">
                <a:latin typeface="Verdana Pro"/>
                <a:ea typeface="+mn-lt"/>
                <a:cs typeface="+mn-lt"/>
              </a:rPr>
              <a:t>pnia </a:t>
            </a:r>
            <a:r>
              <a:rPr lang="pl-PL" dirty="0">
                <a:latin typeface="Verdana Pro"/>
                <a:ea typeface="+mn-lt"/>
                <a:cs typeface="+mn-lt"/>
              </a:rPr>
              <a:t>mózgu – lęk, napięcie, bo doświadczamy przewlekłego zagrożenia i niepewności jutra – nie wiemy, co będzie dalej? 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Nieprzewidywalność sytuacji zagrożenia</a:t>
            </a:r>
            <a:endParaRPr lang="pl-PL" dirty="0">
              <a:latin typeface="Verdana Pro"/>
            </a:endParaRPr>
          </a:p>
          <a:p>
            <a:pPr marL="285750" indent="-285750">
              <a:buFont typeface="Arial"/>
              <a:buChar char="•"/>
            </a:pPr>
            <a:endParaRPr lang="pl-PL" dirty="0">
              <a:latin typeface="Verdana Pro"/>
            </a:endParaRPr>
          </a:p>
          <a:p>
            <a:pPr marL="342900" indent="-342900">
              <a:buAutoNum type="arabicParenR"/>
            </a:pPr>
            <a:r>
              <a:rPr lang="pl-PL" dirty="0">
                <a:latin typeface="Verdana Pro"/>
                <a:ea typeface="+mn-lt"/>
                <a:cs typeface="+mn-lt"/>
              </a:rPr>
              <a:t>Reakcja 1 – </a:t>
            </a:r>
            <a:r>
              <a:rPr lang="pl-PL" b="1" dirty="0">
                <a:latin typeface="Verdana Pro"/>
                <a:ea typeface="+mn-lt"/>
                <a:cs typeface="+mn-lt"/>
              </a:rPr>
              <a:t>Spirala </a:t>
            </a:r>
            <a:r>
              <a:rPr lang="pl-PL" b="1" dirty="0" smtClean="0">
                <a:latin typeface="Verdana Pro"/>
                <a:ea typeface="+mn-lt"/>
                <a:cs typeface="+mn-lt"/>
              </a:rPr>
              <a:t>lękowa</a:t>
            </a:r>
            <a:endParaRPr lang="pl-PL" b="1" dirty="0">
              <a:latin typeface="Verdana Pro"/>
            </a:endParaRPr>
          </a:p>
          <a:p>
            <a:pPr marL="342900" indent="-342900">
              <a:buAutoNum type="arabicParenR"/>
            </a:pPr>
            <a:r>
              <a:rPr lang="pl-PL" dirty="0">
                <a:latin typeface="Verdana Pro"/>
                <a:ea typeface="+mn-lt"/>
                <a:cs typeface="+mn-lt"/>
              </a:rPr>
              <a:t>Reakcja 2 – </a:t>
            </a:r>
            <a:r>
              <a:rPr lang="pl-PL" b="1" dirty="0" smtClean="0">
                <a:latin typeface="Verdana Pro"/>
                <a:ea typeface="+mn-lt"/>
                <a:cs typeface="+mn-lt"/>
              </a:rPr>
              <a:t>Bunt i zaprzeczenie</a:t>
            </a:r>
            <a:endParaRPr lang="pl-PL" b="1" dirty="0">
              <a:latin typeface="Verdana Pro"/>
            </a:endParaRPr>
          </a:p>
        </p:txBody>
      </p:sp>
      <p:pic>
        <p:nvPicPr>
          <p:cNvPr id="3" name="Obraz 3" descr="Obraz zawierający osoba, mężczyzna, kobieta, noszenie&#10;&#10;Opis wygenerowany automatycznie">
            <a:extLst>
              <a:ext uri="{FF2B5EF4-FFF2-40B4-BE49-F238E27FC236}">
                <a16:creationId xmlns:a16="http://schemas.microsoft.com/office/drawing/2014/main" id="{C0A22AF4-EE0F-468A-8991-AA0A36449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833" b="-705"/>
          <a:stretch/>
        </p:blipFill>
        <p:spPr>
          <a:xfrm>
            <a:off x="0" y="1711210"/>
            <a:ext cx="3050931" cy="35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  <a:ea typeface="+mn-lt"/>
                <a:cs typeface="+mn-lt"/>
              </a:rPr>
              <a:t>Efekty stresu w pandemii Covid-19  </a:t>
            </a:r>
            <a:endParaRPr lang="nl-NL" sz="2000" b="1" spc="-1">
              <a:latin typeface="Verdana Pro"/>
              <a:ea typeface="+mn-lt"/>
              <a:cs typeface="+mn-lt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Verdana Pro"/>
                <a:ea typeface="+mn-lt"/>
                <a:cs typeface="+mn-lt"/>
              </a:rPr>
              <a:t>Symptomy:</a:t>
            </a:r>
            <a:endParaRPr lang="pl-PL" b="1" dirty="0">
              <a:latin typeface="Verdana Pro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Wyczerpanie emocjonalne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Drażliwość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Obniżony nastrój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Bezsenność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Zaburzenie rytmu dobowego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Problemy z regeneracją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Trudności z koncentracją</a:t>
            </a:r>
            <a:endParaRPr lang="pl-PL" dirty="0">
              <a:latin typeface="Verdana Pr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dirty="0">
                <a:latin typeface="Verdana Pro"/>
                <a:ea typeface="+mn-lt"/>
                <a:cs typeface="+mn-lt"/>
              </a:rPr>
              <a:t>Ciągłe zamartwianie się – myślenie </a:t>
            </a:r>
            <a:r>
              <a:rPr lang="pl-PL" dirty="0" err="1">
                <a:latin typeface="Verdana Pro"/>
                <a:ea typeface="+mn-lt"/>
                <a:cs typeface="+mn-lt"/>
              </a:rPr>
              <a:t>ruminacyjne</a:t>
            </a:r>
            <a:endParaRPr lang="pl-PL" dirty="0">
              <a:latin typeface="Verdana Pro"/>
            </a:endParaRPr>
          </a:p>
          <a:p>
            <a:endParaRPr lang="pl-PL" dirty="0">
              <a:latin typeface="Verdana Pro"/>
            </a:endParaRPr>
          </a:p>
          <a:p>
            <a:r>
              <a:rPr lang="pl-PL" dirty="0">
                <a:latin typeface="Verdana Pro"/>
                <a:ea typeface="+mn-lt"/>
                <a:cs typeface="+mn-lt"/>
              </a:rPr>
              <a:t>Cechy zespołu stresu pourazowego PTSD</a:t>
            </a:r>
            <a:endParaRPr lang="pl-PL" dirty="0">
              <a:latin typeface="Verdana Pro"/>
            </a:endParaRPr>
          </a:p>
        </p:txBody>
      </p:sp>
      <p:pic>
        <p:nvPicPr>
          <p:cNvPr id="3" name="Obraz 3" descr="Obraz zawierający osoba, wewnątrz, młode, trzymający&#10;&#10;Opis wygenerowany automatycznie">
            <a:extLst>
              <a:ext uri="{FF2B5EF4-FFF2-40B4-BE49-F238E27FC236}">
                <a16:creationId xmlns:a16="http://schemas.microsoft.com/office/drawing/2014/main" id="{0B6664C8-197C-4D47-B561-39B0800E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4" r="26045" b="478"/>
          <a:stretch/>
        </p:blipFill>
        <p:spPr>
          <a:xfrm>
            <a:off x="0" y="1714054"/>
            <a:ext cx="3047287" cy="34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  <a:ea typeface="+mn-lt"/>
                <a:cs typeface="+mn-lt"/>
              </a:rPr>
              <a:t>„Zdalne nauczanie a adaptacja do warunków społecznych w czasie epidemii </a:t>
            </a:r>
            <a:r>
              <a:rPr lang="pl-PL" sz="2000" b="1" spc="-1" dirty="0" err="1">
                <a:latin typeface="Verdana Pro"/>
                <a:ea typeface="+mn-lt"/>
                <a:cs typeface="+mn-lt"/>
              </a:rPr>
              <a:t>koronawirusa</a:t>
            </a:r>
            <a:r>
              <a:rPr lang="pl-PL" sz="2000" b="1" spc="-1" dirty="0">
                <a:latin typeface="Verdana Pro"/>
                <a:ea typeface="+mn-lt"/>
                <a:cs typeface="+mn-lt"/>
              </a:rPr>
              <a:t>” </a:t>
            </a:r>
            <a:r>
              <a:rPr lang="pl-PL" sz="2000" spc="-1" dirty="0" smtClean="0">
                <a:latin typeface="Verdana Pro"/>
                <a:ea typeface="+mn-lt"/>
                <a:cs typeface="+mn-lt"/>
              </a:rPr>
              <a:t> </a:t>
            </a:r>
            <a:r>
              <a:rPr lang="pl-PL" sz="1400" spc="-1" dirty="0">
                <a:latin typeface="Verdana Pro"/>
                <a:ea typeface="+mn-lt"/>
                <a:cs typeface="+mn-lt"/>
              </a:rPr>
              <a:t>Badania uczniów, nauczycieli i rodziców. Warszawa, Czerwiec 2020 </a:t>
            </a:r>
            <a:r>
              <a:rPr lang="pl-PL" sz="1400" spc="-1" dirty="0" smtClean="0">
                <a:latin typeface="Verdana Pro"/>
                <a:ea typeface="+mn-lt"/>
                <a:cs typeface="+mn-lt"/>
              </a:rPr>
              <a:t>– </a:t>
            </a:r>
            <a:r>
              <a:rPr lang="pl-PL" sz="1400" spc="-1" dirty="0">
                <a:latin typeface="Verdana Pro"/>
                <a:ea typeface="+mn-lt"/>
                <a:cs typeface="+mn-lt"/>
              </a:rPr>
              <a:t>Polskie Towarzystwo Edukacji Medialnej, Fundacja Orange, Fundacja Dbam o Mój Zasięg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400" b="1" dirty="0">
              <a:latin typeface="Verdana Pro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1" strike="noStrike" spc="-1" dirty="0">
              <a:solidFill>
                <a:srgbClr val="000000"/>
              </a:solidFill>
              <a:latin typeface="Verdana Pr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b="1" dirty="0">
                <a:latin typeface="Verdana Pro"/>
                <a:ea typeface="+mn-lt"/>
                <a:cs typeface="+mn-lt"/>
              </a:rPr>
              <a:t>Dobrostan w czasie zdalnej </a:t>
            </a:r>
            <a:r>
              <a:rPr lang="pl-PL" sz="1400" b="1" dirty="0" smtClean="0">
                <a:latin typeface="Verdana Pro"/>
                <a:ea typeface="+mn-lt"/>
                <a:cs typeface="+mn-lt"/>
              </a:rPr>
              <a:t>edukacji:</a:t>
            </a:r>
            <a:endParaRPr lang="pl-PL" sz="1400" b="1" dirty="0">
              <a:latin typeface="Verdana Pro"/>
            </a:endParaRPr>
          </a:p>
          <a:p>
            <a:endParaRPr lang="pl-PL" sz="1400" dirty="0">
              <a:latin typeface="Verdana Pro"/>
            </a:endParaRPr>
          </a:p>
          <a:p>
            <a:r>
              <a:rPr lang="pl-PL" sz="1400" dirty="0">
                <a:latin typeface="Verdana Pro"/>
                <a:ea typeface="+mn-lt"/>
                <a:cs typeface="+mn-lt"/>
              </a:rPr>
              <a:t>Uczniowie, rodzice i nauczyciele twierdzą, że ich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aktualne samopoczucie psychiczne oraz fizyczne jest gorsze</a:t>
            </a:r>
            <a:r>
              <a:rPr lang="pl-PL" sz="1400" dirty="0">
                <a:latin typeface="Verdana Pro"/>
                <a:ea typeface="+mn-lt"/>
                <a:cs typeface="+mn-lt"/>
              </a:rPr>
              <a:t> w porównaniu do czasu sprzed pandemii.</a:t>
            </a:r>
            <a:endParaRPr lang="pl-PL" sz="1400" dirty="0">
              <a:latin typeface="Verdana Pro"/>
            </a:endParaRPr>
          </a:p>
          <a:p>
            <a:endParaRPr lang="pl-PL" sz="1400" dirty="0">
              <a:latin typeface="Verdana Pro"/>
            </a:endParaRPr>
          </a:p>
          <a:p>
            <a:r>
              <a:rPr lang="pl-PL" sz="1400" b="1" dirty="0">
                <a:latin typeface="Verdana Pro"/>
                <a:ea typeface="+mn-lt"/>
                <a:cs typeface="+mn-lt"/>
              </a:rPr>
              <a:t>Obniżone samopoczucie</a:t>
            </a:r>
            <a:r>
              <a:rPr lang="pl-PL" sz="1400" dirty="0">
                <a:latin typeface="Verdana Pro"/>
                <a:ea typeface="+mn-lt"/>
                <a:cs typeface="+mn-lt"/>
              </a:rPr>
              <a:t> dotyka przede wszystkim nauczycieli, w drugiej kolejności rodziców.</a:t>
            </a:r>
            <a:endParaRPr lang="pl-PL" sz="1400" dirty="0">
              <a:latin typeface="Verdana Pro"/>
            </a:endParaRPr>
          </a:p>
          <a:p>
            <a:endParaRPr lang="pl-PL" sz="1400" dirty="0">
              <a:latin typeface="Verdana Pro"/>
            </a:endParaRPr>
          </a:p>
          <a:p>
            <a:r>
              <a:rPr lang="pl-PL" sz="1400" b="1" dirty="0">
                <a:latin typeface="Verdana Pro"/>
                <a:ea typeface="+mn-lt"/>
                <a:cs typeface="+mn-lt"/>
              </a:rPr>
              <a:t>Czas spędzony przed ekranem i w </a:t>
            </a:r>
            <a:r>
              <a:rPr lang="pl-PL" sz="1400" b="1" dirty="0" err="1">
                <a:latin typeface="Verdana Pro"/>
                <a:ea typeface="+mn-lt"/>
                <a:cs typeface="+mn-lt"/>
              </a:rPr>
              <a:t>internecie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 w okresie nauczania zdalnego zasadniczo wzrósł </a:t>
            </a:r>
            <a:r>
              <a:rPr lang="pl-PL" sz="1400" dirty="0">
                <a:latin typeface="Verdana Pro"/>
                <a:ea typeface="+mn-lt"/>
                <a:cs typeface="+mn-lt"/>
              </a:rPr>
              <a:t>w grupie badanych uczniów i nauczycieli.</a:t>
            </a:r>
            <a:endParaRPr lang="pl-PL" sz="1400" dirty="0">
              <a:latin typeface="Verdana Pro"/>
            </a:endParaRPr>
          </a:p>
          <a:p>
            <a:endParaRPr lang="pl-PL" sz="1400" dirty="0">
              <a:latin typeface="Verdana Pro"/>
            </a:endParaRPr>
          </a:p>
          <a:p>
            <a:r>
              <a:rPr lang="pl-PL" sz="1400" dirty="0">
                <a:latin typeface="Verdana Pro"/>
                <a:ea typeface="+mn-lt"/>
                <a:cs typeface="+mn-lt"/>
              </a:rPr>
              <a:t>Wśród uczniów nauczycieli i rodziców widoczne są 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wyraźne symptomy nadużywania mediów cyfrowych – najczęściej przemęczenie, przeładowanie informacjami, niechęć do korzystania z komputera i </a:t>
            </a:r>
            <a:r>
              <a:rPr lang="pl-PL" sz="1400" b="1" dirty="0" err="1">
                <a:latin typeface="Verdana Pro"/>
                <a:ea typeface="+mn-lt"/>
                <a:cs typeface="+mn-lt"/>
              </a:rPr>
              <a:t>internetu</a:t>
            </a:r>
            <a:r>
              <a:rPr lang="pl-PL" sz="1400" b="1" dirty="0">
                <a:latin typeface="Verdana Pro"/>
                <a:ea typeface="+mn-lt"/>
                <a:cs typeface="+mn-lt"/>
              </a:rPr>
              <a:t>, rozdrażnienie</a:t>
            </a:r>
            <a:r>
              <a:rPr lang="pl-PL" sz="1400" dirty="0">
                <a:latin typeface="Verdana Pro"/>
                <a:ea typeface="+mn-lt"/>
                <a:cs typeface="+mn-lt"/>
              </a:rPr>
              <a:t> w efekcie ciągłego używania technologii informacyjno-komunikacyjnych</a:t>
            </a:r>
            <a:endParaRPr lang="pl-PL" sz="1400" dirty="0">
              <a:latin typeface="Verdana Pro"/>
            </a:endParaRPr>
          </a:p>
        </p:txBody>
      </p:sp>
      <p:pic>
        <p:nvPicPr>
          <p:cNvPr id="4" name="Obraz 4" descr="Obraz zawierający osoba, wewnątrz, sprzęt elektroniczny, mężczyzna&#10;&#10;Opis wygenerowany automatycznie">
            <a:extLst>
              <a:ext uri="{FF2B5EF4-FFF2-40B4-BE49-F238E27FC236}">
                <a16:creationId xmlns:a16="http://schemas.microsoft.com/office/drawing/2014/main" id="{14A5A5AE-9ACE-468E-8869-79F0B53DB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" r="30225" b="-1005"/>
          <a:stretch/>
        </p:blipFill>
        <p:spPr>
          <a:xfrm>
            <a:off x="0" y="1718199"/>
            <a:ext cx="3047832" cy="30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2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  <a:ea typeface="+mn-lt"/>
                <a:cs typeface="+mn-lt"/>
              </a:rPr>
              <a:t>„Zdalne nauczanie a adaptacja do warunków społecznych w czasie epidemii </a:t>
            </a:r>
            <a:r>
              <a:rPr lang="pl-PL" sz="2000" b="1" spc="-1" dirty="0" err="1">
                <a:latin typeface="Verdana Pro"/>
                <a:ea typeface="+mn-lt"/>
                <a:cs typeface="+mn-lt"/>
              </a:rPr>
              <a:t>koronawirusa</a:t>
            </a:r>
            <a:r>
              <a:rPr lang="pl-PL" sz="2000" b="1" spc="-1" dirty="0">
                <a:latin typeface="Verdana Pro"/>
                <a:ea typeface="+mn-lt"/>
                <a:cs typeface="+mn-lt"/>
              </a:rPr>
              <a:t>” </a:t>
            </a:r>
            <a:r>
              <a:rPr lang="pl-PL" sz="2000" spc="-1" dirty="0" smtClean="0">
                <a:latin typeface="Verdana Pro"/>
                <a:ea typeface="+mn-lt"/>
                <a:cs typeface="+mn-lt"/>
              </a:rPr>
              <a:t> </a:t>
            </a:r>
            <a:r>
              <a:rPr lang="pl-PL" sz="1400" spc="-1" dirty="0">
                <a:latin typeface="Verdana Pro"/>
                <a:ea typeface="+mn-lt"/>
                <a:cs typeface="+mn-lt"/>
              </a:rPr>
              <a:t>Badania uczniów, nauczycieli i rodziców. Warszawa, Czerwiec 2020 </a:t>
            </a:r>
            <a:r>
              <a:rPr lang="pl-PL" sz="1400" spc="-1" dirty="0" smtClean="0">
                <a:latin typeface="Verdana Pro"/>
                <a:ea typeface="+mn-lt"/>
                <a:cs typeface="+mn-lt"/>
              </a:rPr>
              <a:t>– </a:t>
            </a:r>
            <a:r>
              <a:rPr lang="pl-PL" sz="1400" spc="-1" dirty="0">
                <a:latin typeface="Verdana Pro"/>
                <a:ea typeface="+mn-lt"/>
                <a:cs typeface="+mn-lt"/>
              </a:rPr>
              <a:t>Polskie Towarzystwo Edukacji Medialnej, Fundacja Orange, Fundacja Dbam o Mój Zasięg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400" b="1" dirty="0">
              <a:latin typeface="Verdana Pro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1" strike="noStrike" spc="-1" dirty="0">
              <a:solidFill>
                <a:srgbClr val="000000"/>
              </a:solidFill>
              <a:latin typeface="Verdana Pr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pl-PL" sz="1400" b="1" dirty="0"/>
              <a:t>Technologie cyfrowe w </a:t>
            </a:r>
            <a:r>
              <a:rPr lang="pl-PL" sz="1400" b="1" dirty="0" smtClean="0"/>
              <a:t>edukacji</a:t>
            </a:r>
            <a:r>
              <a:rPr lang="pl-PL" sz="1400" dirty="0"/>
              <a:t>:</a:t>
            </a:r>
          </a:p>
          <a:p>
            <a:pPr fontAlgn="base"/>
            <a:r>
              <a:rPr lang="pl-PL" sz="1400" dirty="0"/>
              <a:t> </a:t>
            </a:r>
          </a:p>
          <a:p>
            <a:pPr fontAlgn="base"/>
            <a:r>
              <a:rPr lang="pl-PL" sz="1400" b="1" dirty="0" smtClean="0"/>
              <a:t>45% nauczycieli </a:t>
            </a:r>
            <a:r>
              <a:rPr lang="pl-PL" sz="1400" dirty="0" smtClean="0"/>
              <a:t>czuje się </a:t>
            </a:r>
            <a:r>
              <a:rPr lang="pl-PL" sz="1400" dirty="0" err="1" smtClean="0"/>
              <a:t>przygodowanych</a:t>
            </a:r>
            <a:r>
              <a:rPr lang="pl-PL" sz="1400" dirty="0" smtClean="0"/>
              <a:t> w stopniu małym i umiarkowanym do prowadzenia zajęć w sposób zdalny.</a:t>
            </a:r>
          </a:p>
          <a:p>
            <a:pPr fontAlgn="base"/>
            <a:endParaRPr lang="pl-PL" sz="1400" dirty="0"/>
          </a:p>
          <a:p>
            <a:pPr fontAlgn="base"/>
            <a:r>
              <a:rPr lang="pl-PL" sz="1400" b="1" dirty="0" smtClean="0"/>
              <a:t>Nauczyciele </a:t>
            </a:r>
            <a:r>
              <a:rPr lang="pl-PL" sz="1400" dirty="0" smtClean="0"/>
              <a:t>najczęściej pracują </a:t>
            </a:r>
            <a:r>
              <a:rPr lang="pl-PL" sz="1400" b="1" dirty="0" smtClean="0"/>
              <a:t>metodami podającymi </a:t>
            </a:r>
            <a:r>
              <a:rPr lang="pl-PL" sz="1400" dirty="0" smtClean="0"/>
              <a:t>(wyświetlenie filmu, prezentacji, publikowanie treści), zdecydowanie rzadziej korzystają z </a:t>
            </a:r>
            <a:r>
              <a:rPr lang="pl-PL" sz="1400" b="1" dirty="0" smtClean="0"/>
              <a:t>metod aktywizujących </a:t>
            </a:r>
            <a:r>
              <a:rPr lang="pl-PL" sz="1400" dirty="0" smtClean="0"/>
              <a:t>(quizy, dzielenie na grupy i wspólna praca online</a:t>
            </a:r>
          </a:p>
          <a:p>
            <a:pPr fontAlgn="base"/>
            <a:endParaRPr lang="pl-PL" sz="1400" dirty="0"/>
          </a:p>
          <a:p>
            <a:pPr fontAlgn="base"/>
            <a:r>
              <a:rPr lang="pl-PL" sz="1400" b="1" dirty="0" smtClean="0"/>
              <a:t>Połowa </a:t>
            </a:r>
            <a:r>
              <a:rPr lang="pl-PL" sz="1400" b="1" dirty="0"/>
              <a:t>badanych uczniów </a:t>
            </a:r>
            <a:r>
              <a:rPr lang="pl-PL" sz="1400" dirty="0"/>
              <a:t>ocenia </a:t>
            </a:r>
            <a:r>
              <a:rPr lang="pl-PL" sz="1400" b="1" dirty="0"/>
              <a:t>lekcje prowadzone zdalnie, jako</a:t>
            </a:r>
            <a:r>
              <a:rPr lang="pl-PL" sz="1400" dirty="0"/>
              <a:t> </a:t>
            </a:r>
            <a:r>
              <a:rPr lang="pl-PL" sz="1400" b="1" dirty="0"/>
              <a:t>mniej atrakcyjne </a:t>
            </a:r>
            <a:r>
              <a:rPr lang="pl-PL" sz="1400" dirty="0"/>
              <a:t>niż przed pandemią. </a:t>
            </a:r>
          </a:p>
          <a:p>
            <a:pPr fontAlgn="base"/>
            <a:r>
              <a:rPr lang="pl-PL" sz="1400" dirty="0"/>
              <a:t> </a:t>
            </a:r>
          </a:p>
          <a:p>
            <a:pPr fontAlgn="base"/>
            <a:endParaRPr lang="pl-PL" sz="1400" b="1" dirty="0" smtClean="0"/>
          </a:p>
          <a:p>
            <a:pPr fontAlgn="base"/>
            <a:endParaRPr lang="pl-PL" sz="1400" b="1" dirty="0" smtClean="0"/>
          </a:p>
          <a:p>
            <a:pPr fontAlgn="base"/>
            <a:r>
              <a:rPr lang="pl-PL" sz="1400" dirty="0"/>
              <a:t> </a:t>
            </a:r>
          </a:p>
        </p:txBody>
      </p:sp>
      <p:pic>
        <p:nvPicPr>
          <p:cNvPr id="4" name="Obraz 4" descr="Obraz zawierający osoba, wewnątrz, sprzęt elektroniczny, mężczyzna&#10;&#10;Opis wygenerowany automatycznie">
            <a:extLst>
              <a:ext uri="{FF2B5EF4-FFF2-40B4-BE49-F238E27FC236}">
                <a16:creationId xmlns:a16="http://schemas.microsoft.com/office/drawing/2014/main" id="{14A5A5AE-9ACE-468E-8869-79F0B53DB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" r="30225" b="-1005"/>
          <a:stretch/>
        </p:blipFill>
        <p:spPr>
          <a:xfrm>
            <a:off x="0" y="1718199"/>
            <a:ext cx="3047832" cy="30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3048826" y="404640"/>
            <a:ext cx="5637614" cy="101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pc="-1" dirty="0">
                <a:latin typeface="Verdana Pro"/>
                <a:ea typeface="+mn-lt"/>
                <a:cs typeface="+mn-lt"/>
              </a:rPr>
              <a:t>„Zdalne nauczanie a adaptacja do warunków społecznych w czasie epidemii </a:t>
            </a:r>
            <a:r>
              <a:rPr lang="pl-PL" sz="2000" b="1" spc="-1" dirty="0" err="1">
                <a:latin typeface="Verdana Pro"/>
                <a:ea typeface="+mn-lt"/>
                <a:cs typeface="+mn-lt"/>
              </a:rPr>
              <a:t>koronawirusa</a:t>
            </a:r>
            <a:r>
              <a:rPr lang="pl-PL" sz="2000" b="1" spc="-1" dirty="0">
                <a:latin typeface="Verdana Pro"/>
                <a:ea typeface="+mn-lt"/>
                <a:cs typeface="+mn-lt"/>
              </a:rPr>
              <a:t>” </a:t>
            </a:r>
            <a:r>
              <a:rPr lang="pl-PL" sz="2000" spc="-1" dirty="0" smtClean="0">
                <a:latin typeface="Verdana Pro"/>
                <a:ea typeface="+mn-lt"/>
                <a:cs typeface="+mn-lt"/>
              </a:rPr>
              <a:t> </a:t>
            </a:r>
            <a:r>
              <a:rPr lang="pl-PL" sz="1400" spc="-1" dirty="0">
                <a:latin typeface="Verdana Pro"/>
                <a:ea typeface="+mn-lt"/>
                <a:cs typeface="+mn-lt"/>
              </a:rPr>
              <a:t>Badania uczniów, nauczycieli i rodziców. Warszawa, Czerwiec 2020 </a:t>
            </a:r>
            <a:r>
              <a:rPr lang="pl-PL" sz="1400" spc="-1" dirty="0" smtClean="0">
                <a:latin typeface="Verdana Pro"/>
                <a:ea typeface="+mn-lt"/>
                <a:cs typeface="+mn-lt"/>
              </a:rPr>
              <a:t>– </a:t>
            </a:r>
            <a:r>
              <a:rPr lang="pl-PL" sz="1400" spc="-1" dirty="0">
                <a:latin typeface="Verdana Pro"/>
                <a:ea typeface="+mn-lt"/>
                <a:cs typeface="+mn-lt"/>
              </a:rPr>
              <a:t>Polskie Towarzystwo Edukacji Medialnej, Fundacja Orange, Fundacja Dbam o Mój Zasięg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400" b="1" dirty="0">
              <a:latin typeface="Verdana Pro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NL" sz="2000" b="1" strike="noStrike" spc="-1" dirty="0">
              <a:solidFill>
                <a:srgbClr val="000000"/>
              </a:solidFill>
              <a:latin typeface="Verdana Pro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4D5A835-DD60-4E66-A24B-FD18FD33D54E}"/>
              </a:ext>
            </a:extLst>
          </p:cNvPr>
          <p:cNvSpPr txBox="1"/>
          <p:nvPr/>
        </p:nvSpPr>
        <p:spPr>
          <a:xfrm>
            <a:off x="3050931" y="1714500"/>
            <a:ext cx="5943599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pl-PL" sz="1400" b="1" dirty="0" smtClean="0"/>
              <a:t>Relacje społeczne:</a:t>
            </a:r>
          </a:p>
          <a:p>
            <a:pPr fontAlgn="base"/>
            <a:endParaRPr lang="pl-PL" sz="1400" b="1" dirty="0"/>
          </a:p>
          <a:p>
            <a:pPr fontAlgn="base"/>
            <a:r>
              <a:rPr lang="pl-PL" sz="1400" b="1" dirty="0" smtClean="0"/>
              <a:t>Ponad </a:t>
            </a:r>
            <a:r>
              <a:rPr lang="pl-PL" sz="1400" b="1" dirty="0"/>
              <a:t>połowa badanych uczniów</a:t>
            </a:r>
            <a:r>
              <a:rPr lang="pl-PL" sz="1400" dirty="0"/>
              <a:t> uważa, że </a:t>
            </a:r>
            <a:r>
              <a:rPr lang="pl-PL" sz="1400" b="1" dirty="0"/>
              <a:t>ich relacje rówieśnicze w klasie przed pandemią były lepsze.</a:t>
            </a:r>
            <a:r>
              <a:rPr lang="pl-PL" sz="1400" dirty="0"/>
              <a:t> </a:t>
            </a:r>
          </a:p>
          <a:p>
            <a:pPr fontAlgn="base"/>
            <a:r>
              <a:rPr lang="pl-PL" sz="1400" dirty="0"/>
              <a:t> </a:t>
            </a:r>
          </a:p>
          <a:p>
            <a:pPr fontAlgn="base"/>
            <a:r>
              <a:rPr lang="pl-PL" sz="1400" b="1" dirty="0"/>
              <a:t>Co piąty uczeń</a:t>
            </a:r>
            <a:r>
              <a:rPr lang="pl-PL" sz="1400" dirty="0"/>
              <a:t> ma poczucie, że </a:t>
            </a:r>
            <a:r>
              <a:rPr lang="pl-PL" sz="1400" b="1" dirty="0"/>
              <a:t>relacje z wychowawcą/wychowawczynią były lepsze przed pandemią.</a:t>
            </a:r>
            <a:r>
              <a:rPr lang="pl-PL" sz="1400" dirty="0"/>
              <a:t> </a:t>
            </a:r>
            <a:endParaRPr lang="pl-PL" sz="1400" dirty="0" smtClean="0"/>
          </a:p>
          <a:p>
            <a:pPr fontAlgn="base"/>
            <a:endParaRPr lang="pl-PL" sz="1400" dirty="0"/>
          </a:p>
          <a:p>
            <a:pPr fontAlgn="base"/>
            <a:r>
              <a:rPr lang="pl-PL" sz="1400" b="1" dirty="0" smtClean="0"/>
              <a:t>Nauczyciele</a:t>
            </a:r>
            <a:r>
              <a:rPr lang="pl-PL" sz="1400" dirty="0" smtClean="0"/>
              <a:t> często sygnalizują, że tęsknią za bezpośrednim relacjami offline z uczniami</a:t>
            </a:r>
          </a:p>
          <a:p>
            <a:pPr fontAlgn="base"/>
            <a:endParaRPr lang="pl-PL" sz="1400" dirty="0"/>
          </a:p>
          <a:p>
            <a:pPr fontAlgn="base"/>
            <a:r>
              <a:rPr lang="pl-PL" sz="1400" b="1" dirty="0" smtClean="0"/>
              <a:t>Edukacja zdalna </a:t>
            </a:r>
            <a:r>
              <a:rPr lang="pl-PL" sz="1400" dirty="0" smtClean="0"/>
              <a:t>negatywnie przekłada się na relacje osobiste/domowe wielu nauczycieli</a:t>
            </a:r>
            <a:endParaRPr lang="pl-PL" sz="1400" dirty="0"/>
          </a:p>
        </p:txBody>
      </p:sp>
      <p:pic>
        <p:nvPicPr>
          <p:cNvPr id="4" name="Obraz 4" descr="Obraz zawierający osoba, wewnątrz, sprzęt elektroniczny, mężczyzna&#10;&#10;Opis wygenerowany automatycznie">
            <a:extLst>
              <a:ext uri="{FF2B5EF4-FFF2-40B4-BE49-F238E27FC236}">
                <a16:creationId xmlns:a16="http://schemas.microsoft.com/office/drawing/2014/main" id="{14A5A5AE-9ACE-468E-8869-79F0B53DB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" r="30225" b="-1005"/>
          <a:stretch/>
        </p:blipFill>
        <p:spPr>
          <a:xfrm>
            <a:off x="0" y="1718199"/>
            <a:ext cx="3047832" cy="30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0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867</Words>
  <Application>Microsoft Office PowerPoint</Application>
  <PresentationFormat>Pokaz na ekranie (4:3)</PresentationFormat>
  <Paragraphs>129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DejaVu Sans</vt:lpstr>
      <vt:lpstr>Verdana Pro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Szymon Hejmanowski</dc:creator>
  <dc:description/>
  <cp:lastModifiedBy>x y</cp:lastModifiedBy>
  <cp:revision>571</cp:revision>
  <dcterms:created xsi:type="dcterms:W3CDTF">2020-11-18T17:45:01Z</dcterms:created>
  <dcterms:modified xsi:type="dcterms:W3CDTF">2020-12-01T21:44:05Z</dcterms:modified>
  <dc:language>nl-NL</dc:language>
</cp:coreProperties>
</file>