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83" r:id="rId4"/>
    <p:sldId id="259" r:id="rId5"/>
    <p:sldId id="260" r:id="rId6"/>
    <p:sldId id="290" r:id="rId7"/>
    <p:sldId id="285" r:id="rId8"/>
    <p:sldId id="286" r:id="rId9"/>
    <p:sldId id="288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8" r:id="rId26"/>
    <p:sldId id="277" r:id="rId27"/>
    <p:sldId id="279" r:id="rId28"/>
    <p:sldId id="280" r:id="rId29"/>
    <p:sldId id="281" r:id="rId30"/>
    <p:sldId id="282" r:id="rId31"/>
    <p:sldId id="284" r:id="rId32"/>
    <p:sldId id="291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9AA8665-604A-4A32-9AC1-D6904EBA78FA}">
          <p14:sldIdLst>
            <p14:sldId id="256"/>
            <p14:sldId id="257"/>
            <p14:sldId id="283"/>
            <p14:sldId id="259"/>
            <p14:sldId id="260"/>
            <p14:sldId id="290"/>
            <p14:sldId id="285"/>
            <p14:sldId id="286"/>
            <p14:sldId id="288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8"/>
            <p14:sldId id="277"/>
            <p14:sldId id="279"/>
            <p14:sldId id="280"/>
            <p14:sldId id="281"/>
            <p14:sldId id="282"/>
            <p14:sldId id="284"/>
            <p14:sldId id="29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B5F6EF-2045-49DE-A1C8-65AD9C9DE596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8BB9DB7D-7C42-4338-B713-7876AF16413C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>
              <a:solidFill>
                <a:schemeClr val="tx1">
                  <a:lumMod val="85000"/>
                  <a:lumOff val="15000"/>
                </a:schemeClr>
              </a:solidFill>
            </a:rPr>
            <a:t>Physical wellbeing</a:t>
          </a:r>
        </a:p>
      </dgm:t>
    </dgm:pt>
    <dgm:pt modelId="{FB7C646B-CFAB-41D8-9FEA-1107858EBB99}" type="parTrans" cxnId="{9BEB2D5C-92F1-488A-95F2-1CD0C3E6F9E0}">
      <dgm:prSet/>
      <dgm:spPr/>
      <dgm:t>
        <a:bodyPr/>
        <a:lstStyle/>
        <a:p>
          <a:endParaRPr lang="en-GB"/>
        </a:p>
      </dgm:t>
    </dgm:pt>
    <dgm:pt modelId="{56631452-2B7D-49FD-B4C2-57E2688E751A}" type="sibTrans" cxnId="{9BEB2D5C-92F1-488A-95F2-1CD0C3E6F9E0}">
      <dgm:prSet/>
      <dgm:spPr/>
      <dgm:t>
        <a:bodyPr/>
        <a:lstStyle/>
        <a:p>
          <a:endParaRPr lang="en-GB"/>
        </a:p>
      </dgm:t>
    </dgm:pt>
    <dgm:pt modelId="{57A02850-2455-4777-8312-319E9A1137E9}">
      <dgm:prSet/>
      <dgm:spPr/>
      <dgm:t>
        <a:bodyPr/>
        <a:lstStyle/>
        <a:p>
          <a:r>
            <a:rPr lang="en-US" dirty="0">
              <a:solidFill>
                <a:schemeClr val="tx1">
                  <a:lumMod val="85000"/>
                  <a:lumOff val="15000"/>
                </a:schemeClr>
              </a:solidFill>
            </a:rPr>
            <a:t>Emotional wellbeing</a:t>
          </a:r>
        </a:p>
      </dgm:t>
    </dgm:pt>
    <dgm:pt modelId="{C01EB5C9-8413-4683-929F-63A1DFF81185}" type="parTrans" cxnId="{E64F8D7F-5D08-4448-9E03-5CE44B65DA96}">
      <dgm:prSet/>
      <dgm:spPr/>
      <dgm:t>
        <a:bodyPr/>
        <a:lstStyle/>
        <a:p>
          <a:endParaRPr lang="en-GB"/>
        </a:p>
      </dgm:t>
    </dgm:pt>
    <dgm:pt modelId="{84104B64-2812-487C-AA61-E63E869CDC6A}" type="sibTrans" cxnId="{E64F8D7F-5D08-4448-9E03-5CE44B65DA96}">
      <dgm:prSet/>
      <dgm:spPr/>
      <dgm:t>
        <a:bodyPr/>
        <a:lstStyle/>
        <a:p>
          <a:endParaRPr lang="en-GB"/>
        </a:p>
      </dgm:t>
    </dgm:pt>
    <dgm:pt modelId="{FA6E4E24-B465-46ED-B9DD-2F61E77E1421}">
      <dgm:prSet/>
      <dgm:spPr/>
      <dgm:t>
        <a:bodyPr/>
        <a:lstStyle/>
        <a:p>
          <a:r>
            <a:rPr lang="en-US" dirty="0">
              <a:solidFill>
                <a:schemeClr val="tx1">
                  <a:lumMod val="85000"/>
                  <a:lumOff val="15000"/>
                </a:schemeClr>
              </a:solidFill>
            </a:rPr>
            <a:t>Intellectual wellbeing</a:t>
          </a:r>
        </a:p>
      </dgm:t>
    </dgm:pt>
    <dgm:pt modelId="{AE676918-5A35-47F8-ACE5-89EA7051376B}" type="parTrans" cxnId="{7355EE56-CD3C-4974-B4F6-212C26E36290}">
      <dgm:prSet/>
      <dgm:spPr/>
      <dgm:t>
        <a:bodyPr/>
        <a:lstStyle/>
        <a:p>
          <a:endParaRPr lang="en-GB"/>
        </a:p>
      </dgm:t>
    </dgm:pt>
    <dgm:pt modelId="{BD1046A0-6E52-4AF7-B9B4-10A83F1D7E3D}" type="sibTrans" cxnId="{7355EE56-CD3C-4974-B4F6-212C26E36290}">
      <dgm:prSet/>
      <dgm:spPr/>
      <dgm:t>
        <a:bodyPr/>
        <a:lstStyle/>
        <a:p>
          <a:endParaRPr lang="en-GB"/>
        </a:p>
      </dgm:t>
    </dgm:pt>
    <dgm:pt modelId="{2D7033B4-BE8B-45CA-9B2A-3F095F479FB3}">
      <dgm:prSet/>
      <dgm:spPr/>
      <dgm:t>
        <a:bodyPr/>
        <a:lstStyle/>
        <a:p>
          <a:r>
            <a:rPr lang="en-US" dirty="0">
              <a:solidFill>
                <a:schemeClr val="tx1">
                  <a:lumMod val="85000"/>
                  <a:lumOff val="15000"/>
                </a:schemeClr>
              </a:solidFill>
            </a:rPr>
            <a:t>Spiritual wellbeing</a:t>
          </a:r>
        </a:p>
      </dgm:t>
    </dgm:pt>
    <dgm:pt modelId="{E7051500-7674-449C-9196-EFAE3CF07456}" type="parTrans" cxnId="{BE28848E-F111-4FCB-8E19-10723E53DA21}">
      <dgm:prSet/>
      <dgm:spPr/>
      <dgm:t>
        <a:bodyPr/>
        <a:lstStyle/>
        <a:p>
          <a:endParaRPr lang="en-GB"/>
        </a:p>
      </dgm:t>
    </dgm:pt>
    <dgm:pt modelId="{F88B3CC4-4210-48A6-A47E-CBD2CF25CB3E}" type="sibTrans" cxnId="{BE28848E-F111-4FCB-8E19-10723E53DA21}">
      <dgm:prSet/>
      <dgm:spPr/>
      <dgm:t>
        <a:bodyPr/>
        <a:lstStyle/>
        <a:p>
          <a:endParaRPr lang="en-GB"/>
        </a:p>
      </dgm:t>
    </dgm:pt>
    <dgm:pt modelId="{7258C09F-95E3-4E55-AAC8-FAFA554F59BA}" type="pres">
      <dgm:prSet presAssocID="{13B5F6EF-2045-49DE-A1C8-65AD9C9DE596}" presName="compositeShape" presStyleCnt="0">
        <dgm:presLayoutVars>
          <dgm:chMax val="7"/>
          <dgm:dir/>
          <dgm:resizeHandles val="exact"/>
        </dgm:presLayoutVars>
      </dgm:prSet>
      <dgm:spPr/>
    </dgm:pt>
    <dgm:pt modelId="{8D75EEFA-1E61-4B16-A8AE-83034E5FA4CE}" type="pres">
      <dgm:prSet presAssocID="{13B5F6EF-2045-49DE-A1C8-65AD9C9DE596}" presName="wedge1" presStyleLbl="node1" presStyleIdx="0" presStyleCnt="4"/>
      <dgm:spPr/>
      <dgm:t>
        <a:bodyPr/>
        <a:lstStyle/>
        <a:p>
          <a:endParaRPr lang="pl-PL"/>
        </a:p>
      </dgm:t>
    </dgm:pt>
    <dgm:pt modelId="{E2D183C5-A3A7-4F42-A81E-E20D5F36E7B3}" type="pres">
      <dgm:prSet presAssocID="{13B5F6EF-2045-49DE-A1C8-65AD9C9DE596}" presName="dummy1a" presStyleCnt="0"/>
      <dgm:spPr/>
    </dgm:pt>
    <dgm:pt modelId="{F4F94760-B217-48A7-963D-BBCC50D61C42}" type="pres">
      <dgm:prSet presAssocID="{13B5F6EF-2045-49DE-A1C8-65AD9C9DE596}" presName="dummy1b" presStyleCnt="0"/>
      <dgm:spPr/>
    </dgm:pt>
    <dgm:pt modelId="{D1C2B07E-8ACE-4766-8A60-8308287FD0FC}" type="pres">
      <dgm:prSet presAssocID="{13B5F6EF-2045-49DE-A1C8-65AD9C9DE596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46F41A5-70B7-4B2B-986A-AE8443AAEBAB}" type="pres">
      <dgm:prSet presAssocID="{13B5F6EF-2045-49DE-A1C8-65AD9C9DE596}" presName="wedge2" presStyleLbl="node1" presStyleIdx="1" presStyleCnt="4"/>
      <dgm:spPr/>
      <dgm:t>
        <a:bodyPr/>
        <a:lstStyle/>
        <a:p>
          <a:endParaRPr lang="pl-PL"/>
        </a:p>
      </dgm:t>
    </dgm:pt>
    <dgm:pt modelId="{E427ED21-32E1-4893-A4FF-1FFAB8803899}" type="pres">
      <dgm:prSet presAssocID="{13B5F6EF-2045-49DE-A1C8-65AD9C9DE596}" presName="dummy2a" presStyleCnt="0"/>
      <dgm:spPr/>
    </dgm:pt>
    <dgm:pt modelId="{C5B888E9-AA35-4072-BC8B-45ABE7EB2E0F}" type="pres">
      <dgm:prSet presAssocID="{13B5F6EF-2045-49DE-A1C8-65AD9C9DE596}" presName="dummy2b" presStyleCnt="0"/>
      <dgm:spPr/>
    </dgm:pt>
    <dgm:pt modelId="{D70D2A06-15F3-4104-9C99-7A95A3AAA962}" type="pres">
      <dgm:prSet presAssocID="{13B5F6EF-2045-49DE-A1C8-65AD9C9DE596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D85D5C2-E6A8-4362-97B4-9BAE16EA9DEA}" type="pres">
      <dgm:prSet presAssocID="{13B5F6EF-2045-49DE-A1C8-65AD9C9DE596}" presName="wedge3" presStyleLbl="node1" presStyleIdx="2" presStyleCnt="4"/>
      <dgm:spPr/>
      <dgm:t>
        <a:bodyPr/>
        <a:lstStyle/>
        <a:p>
          <a:endParaRPr lang="pl-PL"/>
        </a:p>
      </dgm:t>
    </dgm:pt>
    <dgm:pt modelId="{92364D96-2A2C-4B64-8423-9584A61D5BDD}" type="pres">
      <dgm:prSet presAssocID="{13B5F6EF-2045-49DE-A1C8-65AD9C9DE596}" presName="dummy3a" presStyleCnt="0"/>
      <dgm:spPr/>
    </dgm:pt>
    <dgm:pt modelId="{2227D6E1-12AB-48AE-BF52-9749A235E213}" type="pres">
      <dgm:prSet presAssocID="{13B5F6EF-2045-49DE-A1C8-65AD9C9DE596}" presName="dummy3b" presStyleCnt="0"/>
      <dgm:spPr/>
    </dgm:pt>
    <dgm:pt modelId="{054754CA-9487-4897-9495-1BDB556CF1D4}" type="pres">
      <dgm:prSet presAssocID="{13B5F6EF-2045-49DE-A1C8-65AD9C9DE596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8F21DFD-D615-43CD-BEBE-7CB4DC597DAF}" type="pres">
      <dgm:prSet presAssocID="{13B5F6EF-2045-49DE-A1C8-65AD9C9DE596}" presName="wedge4" presStyleLbl="node1" presStyleIdx="3" presStyleCnt="4"/>
      <dgm:spPr/>
      <dgm:t>
        <a:bodyPr/>
        <a:lstStyle/>
        <a:p>
          <a:endParaRPr lang="pl-PL"/>
        </a:p>
      </dgm:t>
    </dgm:pt>
    <dgm:pt modelId="{5CF11731-C90B-4242-A1DB-24C93BE8CB9E}" type="pres">
      <dgm:prSet presAssocID="{13B5F6EF-2045-49DE-A1C8-65AD9C9DE596}" presName="dummy4a" presStyleCnt="0"/>
      <dgm:spPr/>
    </dgm:pt>
    <dgm:pt modelId="{D75D20CE-BE8B-4D51-9578-B783ABC6683C}" type="pres">
      <dgm:prSet presAssocID="{13B5F6EF-2045-49DE-A1C8-65AD9C9DE596}" presName="dummy4b" presStyleCnt="0"/>
      <dgm:spPr/>
    </dgm:pt>
    <dgm:pt modelId="{E25C0F17-AC73-4988-97E7-589F727E74BD}" type="pres">
      <dgm:prSet presAssocID="{13B5F6EF-2045-49DE-A1C8-65AD9C9DE596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2CCAAA1-6A7F-4F13-8F25-7FFA45848166}" type="pres">
      <dgm:prSet presAssocID="{56631452-2B7D-49FD-B4C2-57E2688E751A}" presName="arrowWedge1" presStyleLbl="fgSibTrans2D1" presStyleIdx="0" presStyleCnt="4"/>
      <dgm:spPr/>
    </dgm:pt>
    <dgm:pt modelId="{A27D7D8B-3BD6-4F13-853A-0315E1286E39}" type="pres">
      <dgm:prSet presAssocID="{84104B64-2812-487C-AA61-E63E869CDC6A}" presName="arrowWedge2" presStyleLbl="fgSibTrans2D1" presStyleIdx="1" presStyleCnt="4"/>
      <dgm:spPr/>
    </dgm:pt>
    <dgm:pt modelId="{EEA82484-C181-4D6D-A30B-346CB9491C73}" type="pres">
      <dgm:prSet presAssocID="{BD1046A0-6E52-4AF7-B9B4-10A83F1D7E3D}" presName="arrowWedge3" presStyleLbl="fgSibTrans2D1" presStyleIdx="2" presStyleCnt="4"/>
      <dgm:spPr/>
    </dgm:pt>
    <dgm:pt modelId="{205A4F8E-D98F-4237-AED4-1D37D7341200}" type="pres">
      <dgm:prSet presAssocID="{F88B3CC4-4210-48A6-A47E-CBD2CF25CB3E}" presName="arrowWedge4" presStyleLbl="fgSibTrans2D1" presStyleIdx="3" presStyleCnt="4"/>
      <dgm:spPr/>
    </dgm:pt>
  </dgm:ptLst>
  <dgm:cxnLst>
    <dgm:cxn modelId="{9BEB2D5C-92F1-488A-95F2-1CD0C3E6F9E0}" srcId="{13B5F6EF-2045-49DE-A1C8-65AD9C9DE596}" destId="{8BB9DB7D-7C42-4338-B713-7876AF16413C}" srcOrd="0" destOrd="0" parTransId="{FB7C646B-CFAB-41D8-9FEA-1107858EBB99}" sibTransId="{56631452-2B7D-49FD-B4C2-57E2688E751A}"/>
    <dgm:cxn modelId="{0ECC8E46-EE6F-496E-96FB-00DAF5AC0299}" type="presOf" srcId="{57A02850-2455-4777-8312-319E9A1137E9}" destId="{646F41A5-70B7-4B2B-986A-AE8443AAEBAB}" srcOrd="0" destOrd="0" presId="urn:microsoft.com/office/officeart/2005/8/layout/cycle8"/>
    <dgm:cxn modelId="{7355EE56-CD3C-4974-B4F6-212C26E36290}" srcId="{13B5F6EF-2045-49DE-A1C8-65AD9C9DE596}" destId="{FA6E4E24-B465-46ED-B9DD-2F61E77E1421}" srcOrd="2" destOrd="0" parTransId="{AE676918-5A35-47F8-ACE5-89EA7051376B}" sibTransId="{BD1046A0-6E52-4AF7-B9B4-10A83F1D7E3D}"/>
    <dgm:cxn modelId="{1DC8DC16-AA4E-4BE8-927F-E77EAA1B3C27}" type="presOf" srcId="{13B5F6EF-2045-49DE-A1C8-65AD9C9DE596}" destId="{7258C09F-95E3-4E55-AAC8-FAFA554F59BA}" srcOrd="0" destOrd="0" presId="urn:microsoft.com/office/officeart/2005/8/layout/cycle8"/>
    <dgm:cxn modelId="{93F564F5-2754-4F32-9975-2FFF81EE4E80}" type="presOf" srcId="{8BB9DB7D-7C42-4338-B713-7876AF16413C}" destId="{D1C2B07E-8ACE-4766-8A60-8308287FD0FC}" srcOrd="1" destOrd="0" presId="urn:microsoft.com/office/officeart/2005/8/layout/cycle8"/>
    <dgm:cxn modelId="{BE28848E-F111-4FCB-8E19-10723E53DA21}" srcId="{13B5F6EF-2045-49DE-A1C8-65AD9C9DE596}" destId="{2D7033B4-BE8B-45CA-9B2A-3F095F479FB3}" srcOrd="3" destOrd="0" parTransId="{E7051500-7674-449C-9196-EFAE3CF07456}" sibTransId="{F88B3CC4-4210-48A6-A47E-CBD2CF25CB3E}"/>
    <dgm:cxn modelId="{5DA4BEE9-7977-417C-9FA1-715E41EA9E86}" type="presOf" srcId="{FA6E4E24-B465-46ED-B9DD-2F61E77E1421}" destId="{7D85D5C2-E6A8-4362-97B4-9BAE16EA9DEA}" srcOrd="0" destOrd="0" presId="urn:microsoft.com/office/officeart/2005/8/layout/cycle8"/>
    <dgm:cxn modelId="{270CEECD-6D34-4BE5-95F4-4C7221F08A9C}" type="presOf" srcId="{2D7033B4-BE8B-45CA-9B2A-3F095F479FB3}" destId="{E25C0F17-AC73-4988-97E7-589F727E74BD}" srcOrd="1" destOrd="0" presId="urn:microsoft.com/office/officeart/2005/8/layout/cycle8"/>
    <dgm:cxn modelId="{167A3320-6176-4CB3-ADA5-E0CC759D564A}" type="presOf" srcId="{2D7033B4-BE8B-45CA-9B2A-3F095F479FB3}" destId="{28F21DFD-D615-43CD-BEBE-7CB4DC597DAF}" srcOrd="0" destOrd="0" presId="urn:microsoft.com/office/officeart/2005/8/layout/cycle8"/>
    <dgm:cxn modelId="{3084E4AF-1E50-4F3C-BC1D-449CAC5E543D}" type="presOf" srcId="{8BB9DB7D-7C42-4338-B713-7876AF16413C}" destId="{8D75EEFA-1E61-4B16-A8AE-83034E5FA4CE}" srcOrd="0" destOrd="0" presId="urn:microsoft.com/office/officeart/2005/8/layout/cycle8"/>
    <dgm:cxn modelId="{C356F699-C026-47C0-9B2C-3556103776E2}" type="presOf" srcId="{FA6E4E24-B465-46ED-B9DD-2F61E77E1421}" destId="{054754CA-9487-4897-9495-1BDB556CF1D4}" srcOrd="1" destOrd="0" presId="urn:microsoft.com/office/officeart/2005/8/layout/cycle8"/>
    <dgm:cxn modelId="{BE2A9436-DE2D-4CCC-BB73-BAE5821F27DD}" type="presOf" srcId="{57A02850-2455-4777-8312-319E9A1137E9}" destId="{D70D2A06-15F3-4104-9C99-7A95A3AAA962}" srcOrd="1" destOrd="0" presId="urn:microsoft.com/office/officeart/2005/8/layout/cycle8"/>
    <dgm:cxn modelId="{E64F8D7F-5D08-4448-9E03-5CE44B65DA96}" srcId="{13B5F6EF-2045-49DE-A1C8-65AD9C9DE596}" destId="{57A02850-2455-4777-8312-319E9A1137E9}" srcOrd="1" destOrd="0" parTransId="{C01EB5C9-8413-4683-929F-63A1DFF81185}" sibTransId="{84104B64-2812-487C-AA61-E63E869CDC6A}"/>
    <dgm:cxn modelId="{D8C26CCE-E084-4199-94AE-E1791223A82C}" type="presParOf" srcId="{7258C09F-95E3-4E55-AAC8-FAFA554F59BA}" destId="{8D75EEFA-1E61-4B16-A8AE-83034E5FA4CE}" srcOrd="0" destOrd="0" presId="urn:microsoft.com/office/officeart/2005/8/layout/cycle8"/>
    <dgm:cxn modelId="{14EB74E4-E9AC-4F4F-9612-7DFEE1A91CE4}" type="presParOf" srcId="{7258C09F-95E3-4E55-AAC8-FAFA554F59BA}" destId="{E2D183C5-A3A7-4F42-A81E-E20D5F36E7B3}" srcOrd="1" destOrd="0" presId="urn:microsoft.com/office/officeart/2005/8/layout/cycle8"/>
    <dgm:cxn modelId="{33BF7F06-B25B-4F57-926E-9E11595E476A}" type="presParOf" srcId="{7258C09F-95E3-4E55-AAC8-FAFA554F59BA}" destId="{F4F94760-B217-48A7-963D-BBCC50D61C42}" srcOrd="2" destOrd="0" presId="urn:microsoft.com/office/officeart/2005/8/layout/cycle8"/>
    <dgm:cxn modelId="{313307A3-BD31-446C-826F-0ABCED3BB5FD}" type="presParOf" srcId="{7258C09F-95E3-4E55-AAC8-FAFA554F59BA}" destId="{D1C2B07E-8ACE-4766-8A60-8308287FD0FC}" srcOrd="3" destOrd="0" presId="urn:microsoft.com/office/officeart/2005/8/layout/cycle8"/>
    <dgm:cxn modelId="{3B63E6B1-A66F-4A10-85A6-8CECCC9E816A}" type="presParOf" srcId="{7258C09F-95E3-4E55-AAC8-FAFA554F59BA}" destId="{646F41A5-70B7-4B2B-986A-AE8443AAEBAB}" srcOrd="4" destOrd="0" presId="urn:microsoft.com/office/officeart/2005/8/layout/cycle8"/>
    <dgm:cxn modelId="{9308CB20-1200-4E5D-8032-0E90A624D03A}" type="presParOf" srcId="{7258C09F-95E3-4E55-AAC8-FAFA554F59BA}" destId="{E427ED21-32E1-4893-A4FF-1FFAB8803899}" srcOrd="5" destOrd="0" presId="urn:microsoft.com/office/officeart/2005/8/layout/cycle8"/>
    <dgm:cxn modelId="{6EA56FF2-3997-4951-BF9B-F9A8F9522DA1}" type="presParOf" srcId="{7258C09F-95E3-4E55-AAC8-FAFA554F59BA}" destId="{C5B888E9-AA35-4072-BC8B-45ABE7EB2E0F}" srcOrd="6" destOrd="0" presId="urn:microsoft.com/office/officeart/2005/8/layout/cycle8"/>
    <dgm:cxn modelId="{83C5E69F-F87B-41AE-B448-628B7086E1A0}" type="presParOf" srcId="{7258C09F-95E3-4E55-AAC8-FAFA554F59BA}" destId="{D70D2A06-15F3-4104-9C99-7A95A3AAA962}" srcOrd="7" destOrd="0" presId="urn:microsoft.com/office/officeart/2005/8/layout/cycle8"/>
    <dgm:cxn modelId="{8ABBAA6B-7481-4CED-8A24-262EED368F43}" type="presParOf" srcId="{7258C09F-95E3-4E55-AAC8-FAFA554F59BA}" destId="{7D85D5C2-E6A8-4362-97B4-9BAE16EA9DEA}" srcOrd="8" destOrd="0" presId="urn:microsoft.com/office/officeart/2005/8/layout/cycle8"/>
    <dgm:cxn modelId="{27AE5FDE-9812-421D-88E1-FE4AB1FCA15B}" type="presParOf" srcId="{7258C09F-95E3-4E55-AAC8-FAFA554F59BA}" destId="{92364D96-2A2C-4B64-8423-9584A61D5BDD}" srcOrd="9" destOrd="0" presId="urn:microsoft.com/office/officeart/2005/8/layout/cycle8"/>
    <dgm:cxn modelId="{AC277A91-1484-45A0-86D4-B3C0A3BD0593}" type="presParOf" srcId="{7258C09F-95E3-4E55-AAC8-FAFA554F59BA}" destId="{2227D6E1-12AB-48AE-BF52-9749A235E213}" srcOrd="10" destOrd="0" presId="urn:microsoft.com/office/officeart/2005/8/layout/cycle8"/>
    <dgm:cxn modelId="{18184A51-A7C2-49BC-8392-91D71E5FA225}" type="presParOf" srcId="{7258C09F-95E3-4E55-AAC8-FAFA554F59BA}" destId="{054754CA-9487-4897-9495-1BDB556CF1D4}" srcOrd="11" destOrd="0" presId="urn:microsoft.com/office/officeart/2005/8/layout/cycle8"/>
    <dgm:cxn modelId="{391270DF-1AC6-49DA-9444-BEC390C6B7AE}" type="presParOf" srcId="{7258C09F-95E3-4E55-AAC8-FAFA554F59BA}" destId="{28F21DFD-D615-43CD-BEBE-7CB4DC597DAF}" srcOrd="12" destOrd="0" presId="urn:microsoft.com/office/officeart/2005/8/layout/cycle8"/>
    <dgm:cxn modelId="{A95E4F53-FCD6-4952-AEF8-06D9883A6FF6}" type="presParOf" srcId="{7258C09F-95E3-4E55-AAC8-FAFA554F59BA}" destId="{5CF11731-C90B-4242-A1DB-24C93BE8CB9E}" srcOrd="13" destOrd="0" presId="urn:microsoft.com/office/officeart/2005/8/layout/cycle8"/>
    <dgm:cxn modelId="{09C5B953-76E7-40E5-833F-683A9FED5C86}" type="presParOf" srcId="{7258C09F-95E3-4E55-AAC8-FAFA554F59BA}" destId="{D75D20CE-BE8B-4D51-9578-B783ABC6683C}" srcOrd="14" destOrd="0" presId="urn:microsoft.com/office/officeart/2005/8/layout/cycle8"/>
    <dgm:cxn modelId="{7BC0E8CC-D674-4A71-86C1-3DFF450DF921}" type="presParOf" srcId="{7258C09F-95E3-4E55-AAC8-FAFA554F59BA}" destId="{E25C0F17-AC73-4988-97E7-589F727E74BD}" srcOrd="15" destOrd="0" presId="urn:microsoft.com/office/officeart/2005/8/layout/cycle8"/>
    <dgm:cxn modelId="{6F310640-44D8-4862-9D5E-FBB16B4A8666}" type="presParOf" srcId="{7258C09F-95E3-4E55-AAC8-FAFA554F59BA}" destId="{E2CCAAA1-6A7F-4F13-8F25-7FFA45848166}" srcOrd="16" destOrd="0" presId="urn:microsoft.com/office/officeart/2005/8/layout/cycle8"/>
    <dgm:cxn modelId="{7F335270-7F5C-4F10-BCED-D84C44454FA8}" type="presParOf" srcId="{7258C09F-95E3-4E55-AAC8-FAFA554F59BA}" destId="{A27D7D8B-3BD6-4F13-853A-0315E1286E39}" srcOrd="17" destOrd="0" presId="urn:microsoft.com/office/officeart/2005/8/layout/cycle8"/>
    <dgm:cxn modelId="{F27F8B3B-61B1-4132-B441-CCE3D35B94DE}" type="presParOf" srcId="{7258C09F-95E3-4E55-AAC8-FAFA554F59BA}" destId="{EEA82484-C181-4D6D-A30B-346CB9491C73}" srcOrd="18" destOrd="0" presId="urn:microsoft.com/office/officeart/2005/8/layout/cycle8"/>
    <dgm:cxn modelId="{5F0F8126-6636-4B2A-ADBA-43D838547755}" type="presParOf" srcId="{7258C09F-95E3-4E55-AAC8-FAFA554F59BA}" destId="{205A4F8E-D98F-4237-AED4-1D37D7341200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AFA8E5-F0E8-40D7-A3DB-9A8231948588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74EA04C-EB22-4C7B-A37F-4B1EA17D4C82}">
      <dgm:prSet phldrT="[Text]"/>
      <dgm:spPr/>
      <dgm:t>
        <a:bodyPr/>
        <a:lstStyle/>
        <a:p>
          <a:r>
            <a:rPr lang="en-US" dirty="0"/>
            <a:t>Socio-emotional dimensions of teaching</a:t>
          </a:r>
          <a:endParaRPr lang="en-GB" dirty="0"/>
        </a:p>
      </dgm:t>
    </dgm:pt>
    <dgm:pt modelId="{70CCBF97-9179-481F-8E1B-056AF3997789}" type="parTrans" cxnId="{5B5A067B-2EB6-4319-87BA-F09CA02FC39B}">
      <dgm:prSet/>
      <dgm:spPr/>
      <dgm:t>
        <a:bodyPr/>
        <a:lstStyle/>
        <a:p>
          <a:endParaRPr lang="en-GB"/>
        </a:p>
      </dgm:t>
    </dgm:pt>
    <dgm:pt modelId="{E772C11F-9BD2-410D-96F8-4DDFB91ECE60}" type="sibTrans" cxnId="{5B5A067B-2EB6-4319-87BA-F09CA02FC39B}">
      <dgm:prSet/>
      <dgm:spPr/>
      <dgm:t>
        <a:bodyPr/>
        <a:lstStyle/>
        <a:p>
          <a:endParaRPr lang="en-GB"/>
        </a:p>
      </dgm:t>
    </dgm:pt>
    <dgm:pt modelId="{0872C06E-1772-478B-BFFB-17A7C8AE19E7}">
      <dgm:prSet phldrT="[Text]"/>
      <dgm:spPr/>
      <dgm:t>
        <a:bodyPr/>
        <a:lstStyle/>
        <a:p>
          <a:r>
            <a:rPr lang="en-US" dirty="0"/>
            <a:t>Technical skills/teaching methods</a:t>
          </a:r>
          <a:endParaRPr lang="en-GB" dirty="0"/>
        </a:p>
      </dgm:t>
    </dgm:pt>
    <dgm:pt modelId="{3BD60814-5F43-4E8C-9421-D2FD8C0B4A7C}" type="parTrans" cxnId="{29800616-0BBC-46B6-8718-B3EFEC1AB97A}">
      <dgm:prSet/>
      <dgm:spPr/>
      <dgm:t>
        <a:bodyPr/>
        <a:lstStyle/>
        <a:p>
          <a:endParaRPr lang="en-GB"/>
        </a:p>
      </dgm:t>
    </dgm:pt>
    <dgm:pt modelId="{AE527646-3747-44F5-B863-4C4244B73998}" type="sibTrans" cxnId="{29800616-0BBC-46B6-8718-B3EFEC1AB97A}">
      <dgm:prSet/>
      <dgm:spPr/>
      <dgm:t>
        <a:bodyPr/>
        <a:lstStyle/>
        <a:p>
          <a:endParaRPr lang="en-GB"/>
        </a:p>
      </dgm:t>
    </dgm:pt>
    <dgm:pt modelId="{EAFD5ADA-2CCD-4723-B9AC-F1DA4E74190D}" type="pres">
      <dgm:prSet presAssocID="{3CAFA8E5-F0E8-40D7-A3DB-9A8231948588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6C11D05-B5A4-4DC5-8EDB-3AB8A9E99A81}" type="pres">
      <dgm:prSet presAssocID="{3CAFA8E5-F0E8-40D7-A3DB-9A8231948588}" presName="divider" presStyleLbl="fgShp" presStyleIdx="0" presStyleCnt="1"/>
      <dgm:spPr/>
    </dgm:pt>
    <dgm:pt modelId="{99C91518-BB8C-4B9A-B45C-0585BC72F0E4}" type="pres">
      <dgm:prSet presAssocID="{674EA04C-EB22-4C7B-A37F-4B1EA17D4C82}" presName="downArrow" presStyleLbl="node1" presStyleIdx="0" presStyleCnt="2"/>
      <dgm:spPr/>
    </dgm:pt>
    <dgm:pt modelId="{D6153273-33D5-4569-91E9-80A6C7A6149F}" type="pres">
      <dgm:prSet presAssocID="{674EA04C-EB22-4C7B-A37F-4B1EA17D4C82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DDF099F-254A-47E2-9F5B-22CE3BEB80F7}" type="pres">
      <dgm:prSet presAssocID="{0872C06E-1772-478B-BFFB-17A7C8AE19E7}" presName="upArrow" presStyleLbl="node1" presStyleIdx="1" presStyleCnt="2"/>
      <dgm:spPr/>
    </dgm:pt>
    <dgm:pt modelId="{87CD29D5-47CD-4A7C-9FA0-09FCC46AD7D9}" type="pres">
      <dgm:prSet presAssocID="{0872C06E-1772-478B-BFFB-17A7C8AE19E7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9800616-0BBC-46B6-8718-B3EFEC1AB97A}" srcId="{3CAFA8E5-F0E8-40D7-A3DB-9A8231948588}" destId="{0872C06E-1772-478B-BFFB-17A7C8AE19E7}" srcOrd="1" destOrd="0" parTransId="{3BD60814-5F43-4E8C-9421-D2FD8C0B4A7C}" sibTransId="{AE527646-3747-44F5-B863-4C4244B73998}"/>
    <dgm:cxn modelId="{22DFC905-2AC1-45AA-9B19-7B88797D0A12}" type="presOf" srcId="{0872C06E-1772-478B-BFFB-17A7C8AE19E7}" destId="{87CD29D5-47CD-4A7C-9FA0-09FCC46AD7D9}" srcOrd="0" destOrd="0" presId="urn:microsoft.com/office/officeart/2005/8/layout/arrow3"/>
    <dgm:cxn modelId="{DCFC9A4C-56D2-4840-A538-3E34280F5B21}" type="presOf" srcId="{3CAFA8E5-F0E8-40D7-A3DB-9A8231948588}" destId="{EAFD5ADA-2CCD-4723-B9AC-F1DA4E74190D}" srcOrd="0" destOrd="0" presId="urn:microsoft.com/office/officeart/2005/8/layout/arrow3"/>
    <dgm:cxn modelId="{5B5A067B-2EB6-4319-87BA-F09CA02FC39B}" srcId="{3CAFA8E5-F0E8-40D7-A3DB-9A8231948588}" destId="{674EA04C-EB22-4C7B-A37F-4B1EA17D4C82}" srcOrd="0" destOrd="0" parTransId="{70CCBF97-9179-481F-8E1B-056AF3997789}" sibTransId="{E772C11F-9BD2-410D-96F8-4DDFB91ECE60}"/>
    <dgm:cxn modelId="{17DD0256-85F9-472A-9309-7D290C2B7328}" type="presOf" srcId="{674EA04C-EB22-4C7B-A37F-4B1EA17D4C82}" destId="{D6153273-33D5-4569-91E9-80A6C7A6149F}" srcOrd="0" destOrd="0" presId="urn:microsoft.com/office/officeart/2005/8/layout/arrow3"/>
    <dgm:cxn modelId="{2DA9AACB-0E8D-4F5E-AD94-14E0255B39AC}" type="presParOf" srcId="{EAFD5ADA-2CCD-4723-B9AC-F1DA4E74190D}" destId="{B6C11D05-B5A4-4DC5-8EDB-3AB8A9E99A81}" srcOrd="0" destOrd="0" presId="urn:microsoft.com/office/officeart/2005/8/layout/arrow3"/>
    <dgm:cxn modelId="{733B81E4-6143-410B-8063-D57D0F8EE5A1}" type="presParOf" srcId="{EAFD5ADA-2CCD-4723-B9AC-F1DA4E74190D}" destId="{99C91518-BB8C-4B9A-B45C-0585BC72F0E4}" srcOrd="1" destOrd="0" presId="urn:microsoft.com/office/officeart/2005/8/layout/arrow3"/>
    <dgm:cxn modelId="{2B2FDA77-4B75-4AD0-9E38-C96F801F5743}" type="presParOf" srcId="{EAFD5ADA-2CCD-4723-B9AC-F1DA4E74190D}" destId="{D6153273-33D5-4569-91E9-80A6C7A6149F}" srcOrd="2" destOrd="0" presId="urn:microsoft.com/office/officeart/2005/8/layout/arrow3"/>
    <dgm:cxn modelId="{D8F46E3C-1644-4054-8BEC-82206ED7B53C}" type="presParOf" srcId="{EAFD5ADA-2CCD-4723-B9AC-F1DA4E74190D}" destId="{9DDF099F-254A-47E2-9F5B-22CE3BEB80F7}" srcOrd="3" destOrd="0" presId="urn:microsoft.com/office/officeart/2005/8/layout/arrow3"/>
    <dgm:cxn modelId="{A56F60C9-1E40-43D6-A2E3-63C345502B9C}" type="presParOf" srcId="{EAFD5ADA-2CCD-4723-B9AC-F1DA4E74190D}" destId="{87CD29D5-47CD-4A7C-9FA0-09FCC46AD7D9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75EEFA-1E61-4B16-A8AE-83034E5FA4CE}">
      <dsp:nvSpPr>
        <dsp:cNvPr id="0" name=""/>
        <dsp:cNvSpPr/>
      </dsp:nvSpPr>
      <dsp:spPr>
        <a:xfrm>
          <a:off x="3227210" y="271640"/>
          <a:ext cx="3691922" cy="3691922"/>
        </a:xfrm>
        <a:prstGeom prst="pie">
          <a:avLst>
            <a:gd name="adj1" fmla="val 162000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US" sz="2200" kern="1200" dirty="0">
              <a:solidFill>
                <a:schemeClr val="tx1">
                  <a:lumMod val="85000"/>
                  <a:lumOff val="15000"/>
                </a:schemeClr>
              </a:solidFill>
            </a:rPr>
            <a:t>Physical wellbeing</a:t>
          </a:r>
        </a:p>
      </dsp:txBody>
      <dsp:txXfrm>
        <a:off x="5187005" y="1036835"/>
        <a:ext cx="1362495" cy="1010883"/>
      </dsp:txXfrm>
    </dsp:sp>
    <dsp:sp modelId="{646F41A5-70B7-4B2B-986A-AE8443AAEBAB}">
      <dsp:nvSpPr>
        <dsp:cNvPr id="0" name=""/>
        <dsp:cNvSpPr/>
      </dsp:nvSpPr>
      <dsp:spPr>
        <a:xfrm>
          <a:off x="3227210" y="395583"/>
          <a:ext cx="3691922" cy="3691922"/>
        </a:xfrm>
        <a:prstGeom prst="pie">
          <a:avLst>
            <a:gd name="adj1" fmla="val 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>
              <a:solidFill>
                <a:schemeClr val="tx1">
                  <a:lumMod val="85000"/>
                  <a:lumOff val="15000"/>
                </a:schemeClr>
              </a:solidFill>
            </a:rPr>
            <a:t>Emotional wellbeing</a:t>
          </a:r>
        </a:p>
      </dsp:txBody>
      <dsp:txXfrm>
        <a:off x="5187005" y="2311427"/>
        <a:ext cx="1362495" cy="1010883"/>
      </dsp:txXfrm>
    </dsp:sp>
    <dsp:sp modelId="{7D85D5C2-E6A8-4362-97B4-9BAE16EA9DEA}">
      <dsp:nvSpPr>
        <dsp:cNvPr id="0" name=""/>
        <dsp:cNvSpPr/>
      </dsp:nvSpPr>
      <dsp:spPr>
        <a:xfrm>
          <a:off x="3103267" y="395583"/>
          <a:ext cx="3691922" cy="3691922"/>
        </a:xfrm>
        <a:prstGeom prst="pie">
          <a:avLst>
            <a:gd name="adj1" fmla="val 5400000"/>
            <a:gd name="adj2" fmla="val 10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>
              <a:solidFill>
                <a:schemeClr val="tx1">
                  <a:lumMod val="85000"/>
                  <a:lumOff val="15000"/>
                </a:schemeClr>
              </a:solidFill>
            </a:rPr>
            <a:t>Intellectual wellbeing</a:t>
          </a:r>
        </a:p>
      </dsp:txBody>
      <dsp:txXfrm>
        <a:off x="3472898" y="2311427"/>
        <a:ext cx="1362495" cy="1010883"/>
      </dsp:txXfrm>
    </dsp:sp>
    <dsp:sp modelId="{28F21DFD-D615-43CD-BEBE-7CB4DC597DAF}">
      <dsp:nvSpPr>
        <dsp:cNvPr id="0" name=""/>
        <dsp:cNvSpPr/>
      </dsp:nvSpPr>
      <dsp:spPr>
        <a:xfrm>
          <a:off x="3103267" y="271640"/>
          <a:ext cx="3691922" cy="3691922"/>
        </a:xfrm>
        <a:prstGeom prst="pie">
          <a:avLst>
            <a:gd name="adj1" fmla="val 108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>
              <a:solidFill>
                <a:schemeClr val="tx1">
                  <a:lumMod val="85000"/>
                  <a:lumOff val="15000"/>
                </a:schemeClr>
              </a:solidFill>
            </a:rPr>
            <a:t>Spiritual wellbeing</a:t>
          </a:r>
        </a:p>
      </dsp:txBody>
      <dsp:txXfrm>
        <a:off x="3472898" y="1036835"/>
        <a:ext cx="1362495" cy="1010883"/>
      </dsp:txXfrm>
    </dsp:sp>
    <dsp:sp modelId="{E2CCAAA1-6A7F-4F13-8F25-7FFA45848166}">
      <dsp:nvSpPr>
        <dsp:cNvPr id="0" name=""/>
        <dsp:cNvSpPr/>
      </dsp:nvSpPr>
      <dsp:spPr>
        <a:xfrm>
          <a:off x="2998662" y="43092"/>
          <a:ext cx="4149017" cy="4149017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7D7D8B-3BD6-4F13-853A-0315E1286E39}">
      <dsp:nvSpPr>
        <dsp:cNvPr id="0" name=""/>
        <dsp:cNvSpPr/>
      </dsp:nvSpPr>
      <dsp:spPr>
        <a:xfrm>
          <a:off x="2998662" y="167035"/>
          <a:ext cx="4149017" cy="4149017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A82484-C181-4D6D-A30B-346CB9491C73}">
      <dsp:nvSpPr>
        <dsp:cNvPr id="0" name=""/>
        <dsp:cNvSpPr/>
      </dsp:nvSpPr>
      <dsp:spPr>
        <a:xfrm>
          <a:off x="2874719" y="167035"/>
          <a:ext cx="4149017" cy="4149017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5A4F8E-D98F-4237-AED4-1D37D7341200}">
      <dsp:nvSpPr>
        <dsp:cNvPr id="0" name=""/>
        <dsp:cNvSpPr/>
      </dsp:nvSpPr>
      <dsp:spPr>
        <a:xfrm>
          <a:off x="2874719" y="43092"/>
          <a:ext cx="4149017" cy="4149017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C11D05-B5A4-4DC5-8EDB-3AB8A9E99A81}">
      <dsp:nvSpPr>
        <dsp:cNvPr id="0" name=""/>
        <dsp:cNvSpPr/>
      </dsp:nvSpPr>
      <dsp:spPr>
        <a:xfrm rot="21300000">
          <a:off x="413640" y="1607553"/>
          <a:ext cx="9231118" cy="807618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C91518-BB8C-4B9A-B45C-0585BC72F0E4}">
      <dsp:nvSpPr>
        <dsp:cNvPr id="0" name=""/>
        <dsp:cNvSpPr/>
      </dsp:nvSpPr>
      <dsp:spPr>
        <a:xfrm>
          <a:off x="1207008" y="201136"/>
          <a:ext cx="3017520" cy="160909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153273-33D5-4569-91E9-80A6C7A6149F}">
      <dsp:nvSpPr>
        <dsp:cNvPr id="0" name=""/>
        <dsp:cNvSpPr/>
      </dsp:nvSpPr>
      <dsp:spPr>
        <a:xfrm>
          <a:off x="5330952" y="0"/>
          <a:ext cx="3218688" cy="1689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Socio-emotional dimensions of teaching</a:t>
          </a:r>
          <a:endParaRPr lang="en-GB" sz="3000" kern="1200" dirty="0"/>
        </a:p>
      </dsp:txBody>
      <dsp:txXfrm>
        <a:off x="5330952" y="0"/>
        <a:ext cx="3218688" cy="1689544"/>
      </dsp:txXfrm>
    </dsp:sp>
    <dsp:sp modelId="{9DDF099F-254A-47E2-9F5B-22CE3BEB80F7}">
      <dsp:nvSpPr>
        <dsp:cNvPr id="0" name=""/>
        <dsp:cNvSpPr/>
      </dsp:nvSpPr>
      <dsp:spPr>
        <a:xfrm>
          <a:off x="5833871" y="2212498"/>
          <a:ext cx="3017520" cy="160909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CD29D5-47CD-4A7C-9FA0-09FCC46AD7D9}">
      <dsp:nvSpPr>
        <dsp:cNvPr id="0" name=""/>
        <dsp:cNvSpPr/>
      </dsp:nvSpPr>
      <dsp:spPr>
        <a:xfrm>
          <a:off x="1508760" y="2333180"/>
          <a:ext cx="3218688" cy="1689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Technical skills/teaching methods</a:t>
          </a:r>
          <a:endParaRPr lang="en-GB" sz="3000" kern="1200" dirty="0"/>
        </a:p>
      </dsp:txBody>
      <dsp:txXfrm>
        <a:off x="1508760" y="2333180"/>
        <a:ext cx="3218688" cy="16895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37A84-3EAD-4089-8E16-3A040637A426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5B0D4-1F84-4B09-AE0D-47DE688026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123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2F47-04B6-4280-B81D-F46C0E41C9CE}" type="datetime1">
              <a:rPr lang="en-GB" smtClean="0"/>
              <a:t>01/12/2020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TESOL Greece 41st Annual International Convention, 7-8 March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6086-CFB4-43A0-9399-D603DFE7EB98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740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0E96-C362-4D54-A13E-44D29C5AB510}" type="datetime1">
              <a:rPr lang="en-GB" smtClean="0"/>
              <a:t>01/12/2020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TESOL Greece 41st Annual International Convention, 7-8 March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6086-CFB4-43A0-9399-D603DFE7E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386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BD4F-5B10-465A-95AE-6D878AD6661E}" type="datetime1">
              <a:rPr lang="en-GB" smtClean="0"/>
              <a:t>01/12/2020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TESOL Greece 41st Annual International Convention, 7-8 March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6086-CFB4-43A0-9399-D603DFE7E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310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50C0-A393-46EC-BB87-207C3D686D8F}" type="datetime1">
              <a:rPr lang="en-GB" smtClean="0"/>
              <a:t>01/12/2020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TESOL Greece 41st Annual International Convention, 7-8 March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6086-CFB4-43A0-9399-D603DFE7E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574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E15E6-72F0-407A-912B-8BEC66CB0305}" type="datetime1">
              <a:rPr lang="en-GB" smtClean="0"/>
              <a:t>01/12/2020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TESOL Greece 41st Annual International Convention, 7-8 March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6086-CFB4-43A0-9399-D603DFE7EB98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2386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6145-AAD7-43E0-978E-EB95EB8030ED}" type="datetime1">
              <a:rPr lang="en-GB" smtClean="0"/>
              <a:t>01/12/2020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TESOL Greece 41st Annual International Convention, 7-8 March 2020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6086-CFB4-43A0-9399-D603DFE7E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627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48DE-D004-46E0-9335-F1531F9B6304}" type="datetime1">
              <a:rPr lang="en-GB" smtClean="0"/>
              <a:t>01/12/2020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TESOL Greece 41st Annual International Convention, 7-8 March 2020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6086-CFB4-43A0-9399-D603DFE7E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98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44EC3-029C-467F-BE36-8C25A36179AA}" type="datetime1">
              <a:rPr lang="en-GB" smtClean="0"/>
              <a:t>01/12/2020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TESOL Greece 41st Annual International Convention, 7-8 March 2020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6086-CFB4-43A0-9399-D603DFE7E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057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FC78-1D4F-45C5-B317-DFF85A5E23CC}" type="datetime1">
              <a:rPr lang="en-GB" smtClean="0"/>
              <a:t>01/12/2020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TESOL Greece 41st Annual International Convention, 7-8 March 2020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6086-CFB4-43A0-9399-D603DFE7E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207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732D789-885B-4A39-BC71-7D2C0A8B3FFF}" type="datetime1">
              <a:rPr lang="en-GB" smtClean="0"/>
              <a:t>01/12/2020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TESOL Greece 41st Annual International Convention, 7-8 March 2020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9F6086-CFB4-43A0-9399-D603DFE7E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548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7653-4065-4F87-B86B-D6AF7257DC1C}" type="datetime1">
              <a:rPr lang="en-GB" smtClean="0"/>
              <a:t>01/12/2020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TESOL Greece 41st Annual International Convention, 7-8 March 2020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6086-CFB4-43A0-9399-D603DFE7E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103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0BE3C03-A654-461F-B224-4429D55B081B}" type="datetime1">
              <a:rPr lang="en-GB" smtClean="0"/>
              <a:t>01/12/2020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TESOL Greece 41st Annual International Convention, 7-8 March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59F6086-CFB4-43A0-9399-D603DFE7EB98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568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ED386-1AC7-4464-ACC1-CBA99D9D7B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-5817"/>
            <a:ext cx="10058400" cy="3566160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/>
              <a:t>Caring for teachers and their wellbeing</a:t>
            </a:r>
            <a:endParaRPr lang="en-GB" sz="8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43D53C-B497-45A7-AB82-22E62F174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271610"/>
            <a:ext cx="10058400" cy="1766657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5400" i="1" cap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Dr Christina Gkonou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4000" cap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University of Essex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4000" cap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cgkono@essex.ac.uk 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21424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95353A-AF49-49A3-B42E-F7B22F621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Wellbeing among (language) teachers </a:t>
            </a:r>
            <a:endParaRPr lang="en-GB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E45D4C-4D04-4263-8E59-C2196B4AE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6086-CFB4-43A0-9399-D603DFE7EB9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358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1160E48-02DF-4EBF-A526-0690C533E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Teachers…</a:t>
            </a:r>
            <a:endParaRPr lang="en-GB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284D88-03A4-4DD7-87AF-81CF7432D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Lead busy lives 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(Day &amp; Gu, 2010)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– personal and professional commitments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Are the central hub in the classroom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Influence students’ learning and psychologies 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⇨ 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Regular"/>
                <a:ea typeface="Cambria" panose="02040503050406030204" pitchFamily="18" charset="0"/>
              </a:rPr>
              <a:t>emotional contagion 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Regular"/>
                <a:ea typeface="Cambria" panose="02040503050406030204" pitchFamily="18" charset="0"/>
              </a:rPr>
              <a:t>(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 Regular"/>
                <a:ea typeface="Cambria" panose="02040503050406030204" pitchFamily="18" charset="0"/>
              </a:rPr>
              <a:t>Frenzel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Regular"/>
                <a:ea typeface="Cambria" panose="02040503050406030204" pitchFamily="18" charset="0"/>
              </a:rPr>
              <a:t> &amp; Stephens, 2013; Williams, Mercer, &amp; Ryan, 2015)</a:t>
            </a:r>
            <a:endParaRPr lang="en-GB" sz="1800" dirty="0">
              <a:solidFill>
                <a:schemeClr val="tx1">
                  <a:lumMod val="85000"/>
                  <a:lumOff val="15000"/>
                </a:schemeClr>
              </a:solidFill>
              <a:latin typeface="Calibri Regular"/>
            </a:endParaRPr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927AC6-9C68-4D1B-AAAE-D959177FE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6086-CFB4-43A0-9399-D603DFE7EB9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467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64342-B10F-45CD-B72E-0EDC7883E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 the workplace…</a:t>
            </a:r>
            <a:endParaRPr lang="en-GB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8E1A8-3BDA-433C-BACC-EAD877417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42002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excessive workload/demands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interpersonal relationships (with colleagues, students, parents)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lack of support, own autonomy and control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issues with one’s professional role (e.g. responsibilities, adjustment to change, career prospects, personal fulfilment)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disengaged students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9B66AC-FD87-4D4D-86CB-AC49EF474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6086-CFB4-43A0-9399-D603DFE7EB9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10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2B077-B696-4CE3-B7C3-190300608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Who’s affected? (1)</a:t>
            </a:r>
            <a:endParaRPr lang="en-GB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05A30-4780-4261-8031-E500978A2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All teachers likely to be affected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Some are immune to stressors; others are more vulnerable 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(Hiver, 2017; Hiver &amp;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Dörnyei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2015)</a:t>
            </a:r>
            <a:endParaRPr lang="en-GB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C89309-105C-440A-A787-8E78296D9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6086-CFB4-43A0-9399-D603DFE7EB9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972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F3544-2461-4F05-A0A2-90C936B38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Who’s affected?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8BD9B-5429-494D-94F8-4AFE31E2F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accent1"/>
                </a:solidFill>
              </a:rPr>
              <a:t>Newly qualified </a:t>
            </a:r>
            <a:r>
              <a:rPr lang="en-GB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teachers: high rates of attrition </a:t>
            </a:r>
            <a:r>
              <a:rPr lang="en-GB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(Guarino, </a:t>
            </a:r>
            <a:r>
              <a:rPr lang="en-GB" sz="1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Santibañez</a:t>
            </a:r>
            <a:r>
              <a:rPr lang="en-GB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&amp; Daley, 2006; UNESCO Institute for Statistics, 2016)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accent1"/>
                </a:solidFill>
              </a:rPr>
              <a:t>Mid-career </a:t>
            </a:r>
            <a:r>
              <a:rPr lang="en-GB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teachers: longer term, chronic stress and burnout </a:t>
            </a:r>
            <a:r>
              <a:rPr lang="en-GB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en-GB" sz="1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Kyriacou</a:t>
            </a:r>
            <a:r>
              <a:rPr lang="en-GB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2001; Maslach, Schaufeli, &amp; Leiter, 2001)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accent1"/>
                </a:solidFill>
              </a:rPr>
              <a:t>Leaders/managers</a:t>
            </a:r>
            <a:r>
              <a:rPr lang="en-GB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own and others’ wellbeing 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(Bristow, Ireson, &amp; Coleman, 2007;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Leithwood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Steinbach, &amp;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Jantzi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2002)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3C317D-D342-44E5-AD9A-83332816B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6086-CFB4-43A0-9399-D603DFE7EB9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233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9FA8B-AAD4-44DA-9B6C-E198F4A7A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Language teachers (1)</a:t>
            </a:r>
            <a:endParaRPr lang="en-GB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DEECE-3D22-4046-8D22-DECDB33B6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Native vs. non-native 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Medgyes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1997) 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⇨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Regular"/>
                <a:ea typeface="Cambria" panose="02040503050406030204" pitchFamily="18" charset="0"/>
              </a:rPr>
              <a:t> inherent ideological assumptions about superiority of one group over the other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 Regular"/>
                <a:ea typeface="Cambria" panose="02040503050406030204" pitchFamily="18" charset="0"/>
              </a:rPr>
              <a:t>accent? learning vs. acquisition? empathy?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CFE9C3-BF8F-4DA3-9CCC-6A3A07D23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6086-CFB4-43A0-9399-D603DFE7EB98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962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95F39-21DB-4119-A236-F63F363B5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Language teachers (2)</a:t>
            </a:r>
            <a:endParaRPr lang="en-GB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1831D-42B5-47BE-91D5-7BFF080C3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libri Regular"/>
              <a:ea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Regular"/>
                <a:ea typeface="Cambria" panose="02040503050406030204" pitchFamily="18" charset="0"/>
              </a:rPr>
              <a:t>Language teacher anxiety, other emotions, concern over professional identities 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Regular"/>
                <a:ea typeface="Cambria" panose="02040503050406030204" pitchFamily="18" charset="0"/>
              </a:rPr>
              <a:t>(Gkonou,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 Regular"/>
                <a:ea typeface="Cambria" panose="02040503050406030204" pitchFamily="18" charset="0"/>
              </a:rPr>
              <a:t>Dewaele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Regular"/>
                <a:ea typeface="Cambria" panose="02040503050406030204" pitchFamily="18" charset="0"/>
              </a:rPr>
              <a:t>, &amp; King, 2020)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Regular"/>
                <a:ea typeface="Cambria" panose="02040503050406030204" pitchFamily="18" charset="0"/>
              </a:rPr>
              <a:t>Limiting self-beliefs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Regular"/>
                <a:ea typeface="Cambria" panose="02040503050406030204" pitchFamily="18" charset="0"/>
              </a:rPr>
              <a:t>Impact on teaching practice and expectations of their professional role</a:t>
            </a:r>
            <a:endParaRPr lang="en-GB" sz="3600" dirty="0">
              <a:solidFill>
                <a:schemeClr val="tx1">
                  <a:lumMod val="85000"/>
                  <a:lumOff val="15000"/>
                </a:schemeClr>
              </a:solidFill>
              <a:latin typeface="Calibri Regular"/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7AE681-C900-4447-9134-107F92BA3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6086-CFB4-43A0-9399-D603DFE7EB98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0598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EBCF7-E12E-47E2-BD8B-6200DAF7F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Language teachers (3)</a:t>
            </a:r>
            <a:endParaRPr lang="en-GB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7B676-53A2-4369-98FB-DF80B862C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Large classes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Online classes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Communication is hindered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Implications for classroom management and teacher roles</a:t>
            </a:r>
            <a:endParaRPr lang="en-GB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7577CB-2976-4E56-97C3-D90D3849B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6086-CFB4-43A0-9399-D603DFE7EB98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0521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3A54F-FEF7-4B94-8EC1-2A8F3C129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Within language education</a:t>
            </a:r>
            <a:endParaRPr lang="en-GB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94879-57E7-481A-83E1-6269B7DF2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Wellbeing only recently discussed 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Brierton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&amp;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Gkonou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in preparation;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MacIntyre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al., 2019; Mercer &amp; Gregersen, 2020)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Emotions (focus on anxiety)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Emotional intelligence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Burnout </a:t>
            </a:r>
            <a:endParaRPr lang="en-GB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A163A7-7839-403A-91DE-370791842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6086-CFB4-43A0-9399-D603DFE7EB98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9154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3D0D408-C87E-4686-918C-FF4AB36DB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How to cultivate wellbeing</a:t>
            </a:r>
            <a:endParaRPr lang="en-GB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1F78FC-81E7-4F67-8F29-1F9E4943D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6086-CFB4-43A0-9399-D603DFE7EB98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081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1B949-6466-427D-9777-EEBBEFCA5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29875-FC84-4117-B977-80955C9D7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Defining wellbeing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Why focus on wellbeing?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Wellbeing among (language) teachers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Cultivating wellbeing</a:t>
            </a:r>
            <a:endParaRPr lang="en-GB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886964-9AC4-40B9-BBD9-04C315C3C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6086-CFB4-43A0-9399-D603DFE7EB9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77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87066-1FAE-4042-AD5C-ACD0C4AFA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Teacher education</a:t>
            </a:r>
            <a:endParaRPr lang="en-GB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72AEE94-4A4D-4699-ABB7-27180B5754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3896460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DF6F6B-9B5E-494A-8688-3985E5D6A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6086-CFB4-43A0-9399-D603DFE7EB98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4680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4E858-ACA4-46FA-89D6-16BE22375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selfish approach to teaching?</a:t>
            </a:r>
            <a:endParaRPr lang="en-GB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96FD9-FD6C-47FD-BBC0-DA068EF9A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3124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[from Christina’s research]</a:t>
            </a:r>
          </a:p>
          <a:p>
            <a:r>
              <a:rPr lang="en-US" sz="2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 in other words, the question here, I find completely against what I am about. So this is question 9: “Describe what you do on a regular basis during your teaching of English to make sure that you feel a positive emotion”. I do not go into a class focusing on myself. It’s not about me. It’s about the students. So I’m focused entirely on the students. I don’t mind about myself, I’m not there for me. I’m not there to feel good or not feel bad. So this question is a nonsense to me. Your question is nonsense.</a:t>
            </a:r>
            <a:endParaRPr lang="en-GB" sz="28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D46386-0914-45A5-8EF4-339E27FB5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6086-CFB4-43A0-9399-D603DFE7EB98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7808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16CDF-7620-4E27-98D7-67C7D095E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 at all selfish…</a:t>
            </a:r>
            <a:endParaRPr lang="en-GB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42356-1767-4290-8FD7-B9166F2FF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Looking after ourselves before we are able to look after others.</a:t>
            </a:r>
            <a:endParaRPr lang="en-GB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3182AD-84ED-40A3-99EF-CDCF9F268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6086-CFB4-43A0-9399-D603DFE7EB98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2055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15930-2DF5-4857-A29A-AF3F3EF92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Strategies (1)</a:t>
            </a:r>
            <a:endParaRPr lang="en-GB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47D74-4057-4A24-8E1D-4A5DD1857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Increasing teacher self-awareness 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⇨ 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Regular"/>
                <a:ea typeface="Cambria" panose="02040503050406030204" pitchFamily="18" charset="0"/>
              </a:rPr>
              <a:t>the ‘self-critic’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Calibri Regular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Being reflective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Being personally and professionally effective and efficient (e.g. time management skills)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Journaling and/or action research projects</a:t>
            </a:r>
            <a:endParaRPr lang="en-GB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D43E06-AA0E-43D8-8AAE-DDAF2177C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6086-CFB4-43A0-9399-D603DFE7EB98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39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190BC-084E-4871-9EE8-18EAD8976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Possible exercise </a:t>
            </a:r>
            <a:endParaRPr lang="en-GB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E0494-086D-4E3D-BCAE-088BA1AFD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Think of a time when you felt capable of and in control of your stress, at work or in your life overall. What is different now?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Draft a plan outlining what you would like to improve.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 each area of improvement, describe your current state, your target and some practical steps that can help you reach that target.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9BAF8-C49A-42D4-A5CC-D26070B0B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6086-CFB4-43A0-9399-D603DFE7EB98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8504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F88B8-5615-4277-B1E9-A78F87D6B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Work and life </a:t>
            </a:r>
            <a:b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(Adapted from Eyre, 2016)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9DF8083-408E-48B3-9910-64BEC69D043C}"/>
              </a:ext>
            </a:extLst>
          </p:cNvPr>
          <p:cNvSpPr/>
          <p:nvPr/>
        </p:nvSpPr>
        <p:spPr>
          <a:xfrm>
            <a:off x="1468073" y="2055303"/>
            <a:ext cx="1048624" cy="7969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work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2CE1A46-9EDC-4600-B8EA-7F7A1B0E5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a.						b.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c.						d.  						</a:t>
            </a:r>
          </a:p>
          <a:p>
            <a:r>
              <a:rPr lang="en-US" dirty="0"/>
              <a:t> </a:t>
            </a:r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39DB6AA-686C-4C1A-811C-4D34D65348E8}"/>
              </a:ext>
            </a:extLst>
          </p:cNvPr>
          <p:cNvSpPr/>
          <p:nvPr/>
        </p:nvSpPr>
        <p:spPr>
          <a:xfrm>
            <a:off x="2741942" y="2055302"/>
            <a:ext cx="1294420" cy="10410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life</a:t>
            </a:r>
            <a:endParaRPr lang="en-GB" sz="280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EC4B277-0AB9-4858-944D-910D645A830C}"/>
              </a:ext>
            </a:extLst>
          </p:cNvPr>
          <p:cNvSpPr/>
          <p:nvPr/>
        </p:nvSpPr>
        <p:spPr>
          <a:xfrm>
            <a:off x="6996417" y="2055303"/>
            <a:ext cx="2181137" cy="14429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work</a:t>
            </a:r>
            <a:endParaRPr lang="en-GB" sz="28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9860C9C-037F-48D7-9BB9-3AA0D83C0161}"/>
              </a:ext>
            </a:extLst>
          </p:cNvPr>
          <p:cNvSpPr/>
          <p:nvPr/>
        </p:nvSpPr>
        <p:spPr>
          <a:xfrm>
            <a:off x="8864295" y="3072152"/>
            <a:ext cx="1171525" cy="684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life</a:t>
            </a:r>
            <a:endParaRPr lang="en-GB" sz="2800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FA238DA-1DE3-4324-929C-D537753C0130}"/>
              </a:ext>
            </a:extLst>
          </p:cNvPr>
          <p:cNvSpPr/>
          <p:nvPr/>
        </p:nvSpPr>
        <p:spPr>
          <a:xfrm>
            <a:off x="1468073" y="4211272"/>
            <a:ext cx="1929468" cy="14429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work-life</a:t>
            </a:r>
            <a:endParaRPr lang="en-GB" sz="28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07F0A7B-D058-4FDF-A87B-4B9BD94E9F45}"/>
              </a:ext>
            </a:extLst>
          </p:cNvPr>
          <p:cNvSpPr/>
          <p:nvPr/>
        </p:nvSpPr>
        <p:spPr>
          <a:xfrm>
            <a:off x="6996418" y="4353885"/>
            <a:ext cx="2181138" cy="14429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	        </a:t>
            </a:r>
            <a:r>
              <a:rPr lang="en-US" sz="2800" dirty="0"/>
              <a:t>life</a:t>
            </a:r>
            <a:endParaRPr lang="en-GB" sz="2800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287B695-FDBD-42A3-90BE-1D415B403823}"/>
              </a:ext>
            </a:extLst>
          </p:cNvPr>
          <p:cNvSpPr/>
          <p:nvPr/>
        </p:nvSpPr>
        <p:spPr>
          <a:xfrm>
            <a:off x="7245814" y="4996851"/>
            <a:ext cx="1098085" cy="7301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work</a:t>
            </a:r>
            <a:endParaRPr lang="en-GB" sz="22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8CC185-5D80-40EF-8926-F1536BE92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66F2-1670-4C07-A016-53578F12A679}" type="slidenum">
              <a:rPr lang="en-GB" smtClean="0"/>
              <a:t>25</a:t>
            </a:fld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4BB6E04-0F15-4F90-9EAF-54FCCB61D392}"/>
              </a:ext>
            </a:extLst>
          </p:cNvPr>
          <p:cNvSpPr/>
          <p:nvPr/>
        </p:nvSpPr>
        <p:spPr>
          <a:xfrm>
            <a:off x="1345175" y="2055302"/>
            <a:ext cx="1294420" cy="10410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work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178383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5C45A-6935-40C4-9AFD-A88FF52AC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Strategies (2)</a:t>
            </a:r>
            <a:endParaRPr lang="en-GB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07A89-0BF0-4C63-8355-4AC44AB4D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Encouraging teachers to ask for help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Encouraging peer dialogue</a:t>
            </a:r>
            <a:endParaRPr lang="en-GB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Encouraging caring and healthy relationships with colleagues</a:t>
            </a:r>
            <a:r>
              <a:rPr lang="el-GR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l-GR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⇨ 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Regular"/>
                <a:ea typeface="Cambria" panose="02040503050406030204" pitchFamily="18" charset="0"/>
              </a:rPr>
              <a:t>co-teaching, peer reviews of teaching, sharing of good practice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Calibri Regular"/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57A2E7-DFAA-445F-842D-F79116466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6086-CFB4-43A0-9399-D603DFE7EB98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0248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11F09-0002-4DC0-AF6F-D4A66C1FB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Possible exercise </a:t>
            </a:r>
            <a:endParaRPr lang="en-GB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C43E5-F20F-453A-9026-B1E3E2590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Make a list of the people that you could turn to for help, if needed.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 addition, reflect specifically on how each person on the list could help you.</a:t>
            </a:r>
            <a:endParaRPr lang="en-GB" sz="36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2D7C18-AC13-4CE9-B4B6-542F41848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6086-CFB4-43A0-9399-D603DFE7EB98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6961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CADB8-A242-4525-8DC4-90429D351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Strategies (3)</a:t>
            </a:r>
            <a:endParaRPr lang="en-GB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5FEB5-8AA3-46F8-A839-D9188B43A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97614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Building and maintaining a strong and supportive relationship with students </a:t>
            </a:r>
            <a:r>
              <a:rPr lang="en-US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en-US" sz="1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Gkonou</a:t>
            </a:r>
            <a:r>
              <a:rPr lang="en-US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&amp; Mercer, 2017; Mercer &amp; </a:t>
            </a:r>
            <a:r>
              <a:rPr lang="en-US" sz="1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Kostoulas</a:t>
            </a:r>
            <a:r>
              <a:rPr lang="en-US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2018)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Classroom management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Encouraging teachers to be effective communicators 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⇨ 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Regular"/>
                <a:ea typeface="Cambria" panose="02040503050406030204" pitchFamily="18" charset="0"/>
              </a:rPr>
              <a:t>verbal (e.g.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 Regular"/>
                <a:ea typeface="Cambria" panose="02040503050406030204" pitchFamily="18" charset="0"/>
              </a:rPr>
              <a:t>humour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Regular"/>
                <a:ea typeface="Cambria" panose="02040503050406030204" pitchFamily="18" charset="0"/>
              </a:rPr>
              <a:t>) and nonverbal (e.g. eye contact, gestures) communication 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Regular"/>
                <a:ea typeface="Cambria" panose="02040503050406030204" pitchFamily="18" charset="0"/>
              </a:rPr>
              <a:t>(Gregersen &amp;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 Regular"/>
                <a:ea typeface="Cambria" panose="02040503050406030204" pitchFamily="18" charset="0"/>
              </a:rPr>
              <a:t>MacIntyre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Regular"/>
                <a:ea typeface="Cambria" panose="02040503050406030204" pitchFamily="18" charset="0"/>
              </a:rPr>
              <a:t>, 2017)</a:t>
            </a:r>
            <a:endParaRPr lang="en-GB" sz="1800" dirty="0">
              <a:solidFill>
                <a:schemeClr val="tx1">
                  <a:lumMod val="85000"/>
                  <a:lumOff val="15000"/>
                </a:schemeClr>
              </a:solidFill>
              <a:latin typeface="Calibri Regular"/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DDD2EB-E05F-4ACF-B894-24D7142E7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6086-CFB4-43A0-9399-D603DFE7EB98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1956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87AD5-951A-4362-9F2D-F54C04D9F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Possible exercise</a:t>
            </a:r>
            <a:endParaRPr lang="en-GB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94A5E-3DA4-4883-AF52-90414C6FC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Think of/Ask colleagues/Search for techniques that are used in class to help you relate with your students, communicate effectively with them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Indicate how often you make use of each of these techniques.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 those techniques that you do not (often) use, reflect on why this is so and how/when you could use them in class.</a:t>
            </a:r>
            <a:endParaRPr lang="en-GB" sz="36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546394-D63A-4410-922B-6DBB99C22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6086-CFB4-43A0-9399-D603DFE7EB98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275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363E3-B8A7-4A1B-8AAB-521AA79AE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Wellbeing challenge! </a:t>
            </a:r>
            <a:endParaRPr lang="en-GB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C3189-F372-48E1-B979-2F01975A6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is the one thing that you might want to do differently with respect to </a:t>
            </a:r>
            <a:r>
              <a:rPr lang="en-GB" sz="3600">
                <a:solidFill>
                  <a:schemeClr val="tx1">
                    <a:lumMod val="85000"/>
                    <a:lumOff val="15000"/>
                  </a:schemeClr>
                </a:solidFill>
              </a:rPr>
              <a:t>your wellbeing?</a:t>
            </a:r>
            <a:endParaRPr lang="en-GB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737678-0E36-4574-8DAD-F928B018F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6086-CFB4-43A0-9399-D603DFE7EB9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4391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893E7-2BDF-43D6-B134-E62AE96EA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Conclusion</a:t>
            </a:r>
            <a:r>
              <a:rPr lang="en-GB" sz="54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66B59-FCE9-4B3C-BB55-836AB81E3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Teacher wellbeing as key priority in contemporary classrooms (there is hope!)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Improving wellbeing requires whole school cultural change.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Students matter but teachers matter too.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Student wellbeing begins with teacher wellbeing!   </a:t>
            </a:r>
            <a:endParaRPr lang="en-GB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E64588-0DA4-49CE-B457-82271D2E7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6086-CFB4-43A0-9399-D603DFE7EB98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3113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91137-8FB8-4664-843B-868BAA9D9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Wellbeing challenge! </a:t>
            </a:r>
            <a:endParaRPr lang="en-GB" sz="5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6B304-7D77-4EF6-8FCE-180DB12C8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change will you make the next time you’re in the classroom? (Or before or after class?)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80ECB9-32C7-4A98-8337-162CFDDB8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6086-CFB4-43A0-9399-D603DFE7EB98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5205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E5F68AF-6785-4760-8907-DAEAB571B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radley Hand ITC" panose="03070402050302030203" pitchFamily="66" charset="0"/>
              </a:rPr>
              <a:t>Thank you </a:t>
            </a:r>
            <a:r>
              <a:rPr lang="en-US" dirty="0">
                <a:latin typeface="Bradley Hand ITC" panose="03070402050302030203" pitchFamily="66" charset="0"/>
                <a:sym typeface="Wingdings" panose="05000000000000000000" pitchFamily="2" charset="2"/>
              </a:rPr>
              <a:t>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D91210-C104-4866-B6CE-2E95942EB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6086-CFB4-43A0-9399-D603DFE7EB98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180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383B91-085D-4D2A-993F-0D106D985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Defining wellbeing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B31D23-1D73-4B90-B38F-145740D2B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6086-CFB4-43A0-9399-D603DFE7EB9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729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2D38467-D13E-4F08-BA32-FAFCB648F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 precise definition</a:t>
            </a:r>
            <a:endParaRPr lang="en-GB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05600E-1F18-472C-833C-E0D1D25AB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Wellbeing: we are feeling good and functioning well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Associated with stress but not the opposite of stress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Does not simply refer to how individuals can be relaxed, comfortable and happy all the time</a:t>
            </a:r>
          </a:p>
          <a:p>
            <a:pPr algn="r"/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							</a:t>
            </a:r>
          </a:p>
          <a:p>
            <a:pPr algn="r"/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(Holmes, 2005, 2019)</a:t>
            </a:r>
            <a:endParaRPr lang="en-GB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443DA3-5BAB-41A2-9BDA-F7FF63231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6086-CFB4-43A0-9399-D603DFE7EB9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410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07706-A60C-4465-A75A-8AAA8F11E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Four core aspects </a:t>
            </a:r>
            <a:endParaRPr lang="en-GB" sz="54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52BA357-1D8D-4D92-B720-4F1DABD69E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5414691"/>
              </p:ext>
            </p:extLst>
          </p:nvPr>
        </p:nvGraphicFramePr>
        <p:xfrm>
          <a:off x="1096963" y="1846263"/>
          <a:ext cx="10058400" cy="4395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171EA9-D327-4907-B3AF-3356BDB5C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6086-CFB4-43A0-9399-D603DFE7EB9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314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B6D2B9D-973A-4D6B-8461-20EAE52CB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focus on wellbeing? </a:t>
            </a:r>
            <a:endParaRPr lang="en-GB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618D3F-010F-4DCF-8C2D-53D1002AE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6086-CFB4-43A0-9399-D603DFE7EB9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280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6CE5350-5A47-4121-9BAD-A7FEB2469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Why focus on wellbeing? </a:t>
            </a:r>
            <a:endParaRPr lang="en-GB" sz="5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F2C51FC-187E-4670-977F-4FAC2B734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Performance-based assessment of teachers can result in high stress levels ⇨ loss of sleep, anxiety, irritability/mood swings.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Teacher retention and professional longevity</a:t>
            </a:r>
          </a:p>
          <a:p>
            <a:pPr marL="635508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US/UK: 1/3 of teachers leave the profession within 5 years of training.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6FF7BB-D092-4CEB-A091-E69A100BA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6086-CFB4-43A0-9399-D603DFE7EB9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376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704D4-B9DF-45A9-B3D4-2FD90B79B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Why focus on wellbeing? </a:t>
            </a:r>
            <a:endParaRPr lang="en-GB" sz="5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41656-F4C2-4499-9FCD-CADB5D1F6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705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Anxiety causes an over-focus on threatening stimuli, e.g. failure and mistakes.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Anxiety reduces motivation and the ability to concentrate.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Both can result in poor performance for students.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7CC154-71E0-44E5-9486-45D9098F2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6086-CFB4-43A0-9399-D603DFE7EB9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45898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200</TotalTime>
  <Words>1133</Words>
  <Application>Microsoft Office PowerPoint</Application>
  <PresentationFormat>Panoramiczny</PresentationFormat>
  <Paragraphs>178</Paragraphs>
  <Slides>32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40" baseType="lpstr">
      <vt:lpstr>Arial</vt:lpstr>
      <vt:lpstr>Bradley Hand ITC</vt:lpstr>
      <vt:lpstr>Calibri</vt:lpstr>
      <vt:lpstr>Calibri Light</vt:lpstr>
      <vt:lpstr>Calibri Regular</vt:lpstr>
      <vt:lpstr>Cambria</vt:lpstr>
      <vt:lpstr>Wingdings</vt:lpstr>
      <vt:lpstr>Retrospect</vt:lpstr>
      <vt:lpstr>Caring for teachers and their wellbeing</vt:lpstr>
      <vt:lpstr>Content</vt:lpstr>
      <vt:lpstr>Wellbeing challenge! </vt:lpstr>
      <vt:lpstr>Defining wellbeing</vt:lpstr>
      <vt:lpstr>No precise definition</vt:lpstr>
      <vt:lpstr>Four core aspects </vt:lpstr>
      <vt:lpstr>Why focus on wellbeing? </vt:lpstr>
      <vt:lpstr>Why focus on wellbeing? </vt:lpstr>
      <vt:lpstr>Why focus on wellbeing? </vt:lpstr>
      <vt:lpstr>Wellbeing among (language) teachers </vt:lpstr>
      <vt:lpstr>Teachers…</vt:lpstr>
      <vt:lpstr>In the workplace…</vt:lpstr>
      <vt:lpstr>Who’s affected? (1)</vt:lpstr>
      <vt:lpstr>Who’s affected? (2)</vt:lpstr>
      <vt:lpstr>Language teachers (1)</vt:lpstr>
      <vt:lpstr>Language teachers (2)</vt:lpstr>
      <vt:lpstr>Language teachers (3)</vt:lpstr>
      <vt:lpstr>Within language education</vt:lpstr>
      <vt:lpstr>How to cultivate wellbeing</vt:lpstr>
      <vt:lpstr>Teacher education</vt:lpstr>
      <vt:lpstr>A selfish approach to teaching?</vt:lpstr>
      <vt:lpstr>Not at all selfish…</vt:lpstr>
      <vt:lpstr>Strategies (1)</vt:lpstr>
      <vt:lpstr>Possible exercise </vt:lpstr>
      <vt:lpstr>Work and life  (Adapted from Eyre, 2016)</vt:lpstr>
      <vt:lpstr>Strategies (2)</vt:lpstr>
      <vt:lpstr>Possible exercise </vt:lpstr>
      <vt:lpstr>Strategies (3)</vt:lpstr>
      <vt:lpstr>Possible exercise</vt:lpstr>
      <vt:lpstr>Conclusion </vt:lpstr>
      <vt:lpstr>Wellbeing challenge! </vt:lpstr>
      <vt:lpstr>Thank you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high: Wellbeing in the making</dc:title>
  <dc:creator>Christina Gonou</dc:creator>
  <cp:lastModifiedBy>x y</cp:lastModifiedBy>
  <cp:revision>25</cp:revision>
  <dcterms:created xsi:type="dcterms:W3CDTF">2020-03-03T22:02:42Z</dcterms:created>
  <dcterms:modified xsi:type="dcterms:W3CDTF">2020-12-01T21:45:27Z</dcterms:modified>
</cp:coreProperties>
</file>